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5" r:id="rId4"/>
    <p:sldId id="258" r:id="rId5"/>
    <p:sldId id="260" r:id="rId6"/>
    <p:sldId id="263" r:id="rId7"/>
    <p:sldId id="274" r:id="rId8"/>
    <p:sldId id="280" r:id="rId9"/>
    <p:sldId id="262" r:id="rId10"/>
    <p:sldId id="264" r:id="rId11"/>
    <p:sldId id="277" r:id="rId12"/>
    <p:sldId id="278" r:id="rId13"/>
    <p:sldId id="285" r:id="rId14"/>
    <p:sldId id="281" r:id="rId15"/>
    <p:sldId id="282" r:id="rId16"/>
    <p:sldId id="284" r:id="rId17"/>
    <p:sldId id="283" r:id="rId18"/>
    <p:sldId id="286" r:id="rId19"/>
    <p:sldId id="266" r:id="rId20"/>
    <p:sldId id="276" r:id="rId21"/>
    <p:sldId id="272" r:id="rId22"/>
    <p:sldId id="271" r:id="rId23"/>
    <p:sldId id="273" r:id="rId24"/>
    <p:sldId id="265" r:id="rId25"/>
    <p:sldId id="267" r:id="rId26"/>
    <p:sldId id="268" r:id="rId27"/>
    <p:sldId id="269" r:id="rId28"/>
    <p:sldId id="279" r:id="rId29"/>
    <p:sldId id="270"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6" autoAdjust="0"/>
    <p:restoredTop sz="94660"/>
  </p:normalViewPr>
  <p:slideViewPr>
    <p:cSldViewPr snapToGrid="0">
      <p:cViewPr varScale="1">
        <p:scale>
          <a:sx n="89" d="100"/>
          <a:sy n="89" d="100"/>
        </p:scale>
        <p:origin x="171" y="6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3B5EB76-0C21-4F45-A099-5FA45632F9A3}" type="datetimeFigureOut">
              <a:rPr lang="en-US" smtClean="0"/>
              <a:t>28-Feb-2017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2465962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B5EB76-0C21-4F45-A099-5FA45632F9A3}" type="datetimeFigureOut">
              <a:rPr lang="en-US" smtClean="0"/>
              <a:t>28-Feb-2017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2276682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B5EB76-0C21-4F45-A099-5FA45632F9A3}" type="datetimeFigureOut">
              <a:rPr lang="en-US" smtClean="0"/>
              <a:t>28-Feb-2017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1293286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B5EB76-0C21-4F45-A099-5FA45632F9A3}" type="datetimeFigureOut">
              <a:rPr lang="en-US" smtClean="0"/>
              <a:t>28-Feb-2017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51819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3B5EB76-0C21-4F45-A099-5FA45632F9A3}" type="datetimeFigureOut">
              <a:rPr lang="en-US" smtClean="0"/>
              <a:t>28-Feb-2017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1580995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B5EB76-0C21-4F45-A099-5FA45632F9A3}" type="datetimeFigureOut">
              <a:rPr lang="en-US" smtClean="0"/>
              <a:t>28-Feb-2017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174301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3B5EB76-0C21-4F45-A099-5FA45632F9A3}" type="datetimeFigureOut">
              <a:rPr lang="en-US" smtClean="0"/>
              <a:t>28-Feb-2017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3332791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3B5EB76-0C21-4F45-A099-5FA45632F9A3}" type="datetimeFigureOut">
              <a:rPr lang="en-US" smtClean="0"/>
              <a:t>28-Feb-2017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4278506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B5EB76-0C21-4F45-A099-5FA45632F9A3}" type="datetimeFigureOut">
              <a:rPr lang="en-US" smtClean="0"/>
              <a:t>28-Feb-2017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3104285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3B5EB76-0C21-4F45-A099-5FA45632F9A3}" type="datetimeFigureOut">
              <a:rPr lang="en-US" smtClean="0"/>
              <a:t>28-Feb-2017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280782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3B5EB76-0C21-4F45-A099-5FA45632F9A3}" type="datetimeFigureOut">
              <a:rPr lang="en-US" smtClean="0"/>
              <a:t>28-Feb-2017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EAB751-324D-430D-873A-CF1228C8BF47}" type="slidenum">
              <a:rPr lang="en-US" smtClean="0"/>
              <a:t>‹#›</a:t>
            </a:fld>
            <a:endParaRPr lang="en-US"/>
          </a:p>
        </p:txBody>
      </p:sp>
    </p:spTree>
    <p:extLst>
      <p:ext uri="{BB962C8B-B14F-4D97-AF65-F5344CB8AC3E}">
        <p14:creationId xmlns:p14="http://schemas.microsoft.com/office/powerpoint/2010/main" val="3695418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B5EB76-0C21-4F45-A099-5FA45632F9A3}" type="datetimeFigureOut">
              <a:rPr lang="en-US" smtClean="0"/>
              <a:t>28-Feb-2017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EAB751-324D-430D-873A-CF1228C8BF47}" type="slidenum">
              <a:rPr lang="en-US" smtClean="0"/>
              <a:t>‹#›</a:t>
            </a:fld>
            <a:endParaRPr lang="en-US"/>
          </a:p>
        </p:txBody>
      </p:sp>
    </p:spTree>
    <p:extLst>
      <p:ext uri="{BB962C8B-B14F-4D97-AF65-F5344CB8AC3E}">
        <p14:creationId xmlns:p14="http://schemas.microsoft.com/office/powerpoint/2010/main" val="413618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tonecourier@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code.visualstudio.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github.com/angular/angular-cli"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https://www.npmjs.com/package/devextreme-angular" TargetMode="External"/><Relationship Id="rId2" Type="http://schemas.openxmlformats.org/officeDocument/2006/relationships/hyperlink" Target="http://www.telerik.com/kendo-angular-ui/" TargetMode="External"/><Relationship Id="rId1" Type="http://schemas.openxmlformats.org/officeDocument/2006/relationships/slideLayout" Target="../slideLayouts/slideLayout2.xml"/><Relationship Id="rId4" Type="http://schemas.openxmlformats.org/officeDocument/2006/relationships/hyperlink" Target="https://material.angular.io/"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petermessenger.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238941"/>
          </a:xfrm>
        </p:spPr>
        <p:txBody>
          <a:bodyPr/>
          <a:lstStyle/>
          <a:p>
            <a:r>
              <a:rPr lang="en-US" dirty="0"/>
              <a:t>An introduction to Angular 2</a:t>
            </a:r>
          </a:p>
        </p:txBody>
      </p:sp>
      <p:sp>
        <p:nvSpPr>
          <p:cNvPr id="3" name="Subtitle 2"/>
          <p:cNvSpPr>
            <a:spLocks noGrp="1"/>
          </p:cNvSpPr>
          <p:nvPr>
            <p:ph type="subTitle" idx="1"/>
          </p:nvPr>
        </p:nvSpPr>
        <p:spPr>
          <a:xfrm>
            <a:off x="1524000" y="2544184"/>
            <a:ext cx="9144000" cy="3141232"/>
          </a:xfrm>
        </p:spPr>
        <p:txBody>
          <a:bodyPr>
            <a:normAutofit lnSpcReduction="10000"/>
          </a:bodyPr>
          <a:lstStyle/>
          <a:p>
            <a:r>
              <a:rPr lang="en-US" dirty="0"/>
              <a:t>Peter Messenger</a:t>
            </a:r>
          </a:p>
          <a:p>
            <a:endParaRPr lang="en-US" dirty="0"/>
          </a:p>
          <a:p>
            <a:r>
              <a:rPr lang="en-US" dirty="0"/>
              <a:t>Senior Developer at Kip Mc </a:t>
            </a:r>
            <a:r>
              <a:rPr lang="en-US" dirty="0" err="1"/>
              <a:t>Grath</a:t>
            </a:r>
            <a:r>
              <a:rPr lang="en-US" dirty="0"/>
              <a:t> Education Services</a:t>
            </a:r>
          </a:p>
          <a:p>
            <a:endParaRPr lang="en-US" dirty="0"/>
          </a:p>
          <a:p>
            <a:pPr algn="l"/>
            <a:r>
              <a:rPr lang="en-US" dirty="0"/>
              <a:t>Email : </a:t>
            </a:r>
            <a:r>
              <a:rPr lang="en-US" dirty="0">
                <a:hlinkClick r:id="rId2"/>
              </a:rPr>
              <a:t>stonecourier@gmail.com</a:t>
            </a:r>
            <a:r>
              <a:rPr lang="en-US" dirty="0"/>
              <a:t> </a:t>
            </a:r>
          </a:p>
          <a:p>
            <a:pPr algn="l"/>
            <a:r>
              <a:rPr lang="en-US" dirty="0"/>
              <a:t>Twitter: </a:t>
            </a:r>
            <a:r>
              <a:rPr lang="en-US" dirty="0" err="1"/>
              <a:t>stonecourier</a:t>
            </a:r>
            <a:endParaRPr lang="en-US" dirty="0"/>
          </a:p>
          <a:p>
            <a:pPr algn="l"/>
            <a:r>
              <a:rPr lang="en-US" dirty="0"/>
              <a:t>Website : www.petermessenger.com</a:t>
            </a:r>
          </a:p>
        </p:txBody>
      </p:sp>
    </p:spTree>
    <p:extLst>
      <p:ext uri="{BB962C8B-B14F-4D97-AF65-F5344CB8AC3E}">
        <p14:creationId xmlns:p14="http://schemas.microsoft.com/office/powerpoint/2010/main" val="2218543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Events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@Component({</a:t>
            </a:r>
          </a:p>
          <a:p>
            <a:pPr marL="0" indent="0">
              <a:buNone/>
            </a:pPr>
            <a:r>
              <a:rPr lang="en-US" dirty="0"/>
              <a:t>  selector: 'my-app',</a:t>
            </a:r>
          </a:p>
          <a:p>
            <a:pPr marL="0" indent="0">
              <a:buNone/>
            </a:pPr>
            <a:r>
              <a:rPr lang="en-US" dirty="0"/>
              <a:t>  template: `&lt;button (click)=“</a:t>
            </a:r>
            <a:r>
              <a:rPr lang="en-US" dirty="0" err="1"/>
              <a:t>sayHello</a:t>
            </a:r>
            <a:r>
              <a:rPr lang="en-US" dirty="0"/>
              <a:t>()”&gt;&lt;/button&gt;`</a:t>
            </a:r>
          </a:p>
          <a:p>
            <a:pPr marL="0" indent="0">
              <a:buNone/>
            </a:pPr>
            <a:r>
              <a:rPr lang="en-US" dirty="0"/>
              <a:t>})</a:t>
            </a:r>
          </a:p>
          <a:p>
            <a:pPr marL="0" indent="0">
              <a:buNone/>
            </a:pPr>
            <a:r>
              <a:rPr lang="en-US" dirty="0"/>
              <a:t>export class </a:t>
            </a:r>
            <a:r>
              <a:rPr lang="en-US" dirty="0" err="1"/>
              <a:t>AppComponent</a:t>
            </a:r>
            <a:r>
              <a:rPr lang="en-US" dirty="0"/>
              <a:t> { </a:t>
            </a:r>
          </a:p>
          <a:p>
            <a:pPr marL="0" indent="0">
              <a:buNone/>
            </a:pPr>
            <a:r>
              <a:rPr lang="en-US" dirty="0"/>
              <a:t>	</a:t>
            </a:r>
            <a:r>
              <a:rPr lang="en-US" dirty="0" err="1"/>
              <a:t>sayHello</a:t>
            </a:r>
            <a:r>
              <a:rPr lang="en-US" dirty="0"/>
              <a:t>()</a:t>
            </a:r>
          </a:p>
          <a:p>
            <a:pPr marL="0" indent="0">
              <a:buNone/>
            </a:pPr>
            <a:r>
              <a:rPr lang="en-US" dirty="0"/>
              <a:t>	{</a:t>
            </a:r>
          </a:p>
          <a:p>
            <a:pPr marL="0" indent="0">
              <a:buNone/>
            </a:pPr>
            <a:r>
              <a:rPr lang="en-US" dirty="0"/>
              <a:t>		alert(“Hello);</a:t>
            </a:r>
          </a:p>
          <a:p>
            <a:pPr marL="0" indent="0">
              <a:buNone/>
            </a:pPr>
            <a:r>
              <a:rPr lang="en-US" dirty="0"/>
              <a:t>	}</a:t>
            </a:r>
          </a:p>
          <a:p>
            <a:pPr marL="0" indent="0">
              <a:buNone/>
            </a:pPr>
            <a:r>
              <a:rPr lang="en-US" dirty="0"/>
              <a:t> }</a:t>
            </a:r>
          </a:p>
          <a:p>
            <a:endParaRPr lang="en-US" dirty="0"/>
          </a:p>
        </p:txBody>
      </p:sp>
    </p:spTree>
    <p:extLst>
      <p:ext uri="{BB962C8B-B14F-4D97-AF65-F5344CB8AC3E}">
        <p14:creationId xmlns:p14="http://schemas.microsoft.com/office/powerpoint/2010/main" val="3077515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Input</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export class </a:t>
            </a:r>
            <a:r>
              <a:rPr lang="en-US" dirty="0" err="1"/>
              <a:t>AppComponent</a:t>
            </a:r>
            <a:r>
              <a:rPr lang="en-US" dirty="0"/>
              <a:t> { </a:t>
            </a:r>
          </a:p>
          <a:p>
            <a:pPr marL="0" indent="0">
              <a:buNone/>
            </a:pPr>
            <a:r>
              <a:rPr lang="en-US" dirty="0"/>
              <a:t>@Input() name = 'Angular'; </a:t>
            </a:r>
          </a:p>
          <a:p>
            <a:pPr marL="0" indent="0">
              <a:buNone/>
            </a:pPr>
            <a:r>
              <a:rPr lang="en-US" dirty="0"/>
              <a:t>}</a:t>
            </a:r>
          </a:p>
          <a:p>
            <a:pPr marL="0" indent="0">
              <a:buNone/>
            </a:pPr>
            <a:endParaRPr lang="en-US" dirty="0"/>
          </a:p>
          <a:p>
            <a:pPr marL="0" indent="0">
              <a:buNone/>
            </a:pPr>
            <a:r>
              <a:rPr lang="en-US" dirty="0"/>
              <a:t>Can pass in data from the html</a:t>
            </a:r>
          </a:p>
          <a:p>
            <a:pPr marL="457200" lvl="1" indent="0">
              <a:buNone/>
            </a:pPr>
            <a:r>
              <a:rPr lang="en-US" dirty="0"/>
              <a:t>&lt;my-app name=“some other name”&gt;&lt;/my-app&gt;</a:t>
            </a:r>
          </a:p>
          <a:p>
            <a:pPr marL="0" indent="0">
              <a:buNone/>
            </a:pPr>
            <a:r>
              <a:rPr lang="en-US" dirty="0"/>
              <a:t>Can also do binding</a:t>
            </a:r>
          </a:p>
          <a:p>
            <a:pPr marL="457200" lvl="1" indent="0">
              <a:buNone/>
            </a:pPr>
            <a:r>
              <a:rPr lang="en-US" dirty="0"/>
              <a:t>&lt;my-app [name]=“</a:t>
            </a:r>
            <a:r>
              <a:rPr lang="en-US" dirty="0" err="1"/>
              <a:t>myBoundVariable</a:t>
            </a:r>
            <a:r>
              <a:rPr lang="en-US" dirty="0"/>
              <a:t>”&gt;&lt;/my-app&gt;</a:t>
            </a:r>
          </a:p>
          <a:p>
            <a:pPr marL="0" indent="0">
              <a:buNone/>
            </a:pPr>
            <a:r>
              <a:rPr lang="en-US" dirty="0"/>
              <a:t>Can also do two-way binding</a:t>
            </a:r>
          </a:p>
          <a:p>
            <a:pPr marL="457200" lvl="1" indent="0">
              <a:buNone/>
            </a:pPr>
            <a:r>
              <a:rPr lang="en-US" dirty="0"/>
              <a:t>&lt;my-app [(name)]=“</a:t>
            </a:r>
            <a:r>
              <a:rPr lang="en-US" dirty="0" err="1"/>
              <a:t>myBoundVariable</a:t>
            </a:r>
            <a:r>
              <a:rPr lang="en-US" dirty="0"/>
              <a:t>”&gt;&lt;/my-app&gt;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96468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Output</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export class </a:t>
            </a:r>
            <a:r>
              <a:rPr lang="en-US" dirty="0" err="1"/>
              <a:t>AppComponent</a:t>
            </a:r>
            <a:r>
              <a:rPr lang="en-US" dirty="0"/>
              <a:t> { </a:t>
            </a:r>
          </a:p>
          <a:p>
            <a:pPr marL="0" indent="0">
              <a:buNone/>
            </a:pPr>
            <a:r>
              <a:rPr lang="en-US" dirty="0"/>
              <a:t> @Output() </a:t>
            </a:r>
            <a:r>
              <a:rPr lang="en-US" dirty="0" err="1"/>
              <a:t>onSpecialEvent</a:t>
            </a:r>
            <a:r>
              <a:rPr lang="en-US" dirty="0"/>
              <a:t>: </a:t>
            </a:r>
            <a:r>
              <a:rPr lang="en-US" dirty="0" err="1"/>
              <a:t>EventEmitter</a:t>
            </a:r>
            <a:r>
              <a:rPr lang="en-US" dirty="0"/>
              <a:t>&lt;string&gt; = new </a:t>
            </a:r>
            <a:r>
              <a:rPr lang="en-US" dirty="0" err="1"/>
              <a:t>EventEmitter</a:t>
            </a:r>
            <a:r>
              <a:rPr lang="en-US" dirty="0"/>
              <a:t>&lt;string&gt;();</a:t>
            </a:r>
          </a:p>
          <a:p>
            <a:pPr marL="0" indent="0">
              <a:buNone/>
            </a:pPr>
            <a:endParaRPr lang="en-US" dirty="0"/>
          </a:p>
          <a:p>
            <a:pPr marL="0" indent="0">
              <a:buNone/>
            </a:pPr>
            <a:r>
              <a:rPr lang="en-US" dirty="0"/>
              <a:t>    </a:t>
            </a:r>
            <a:r>
              <a:rPr lang="en-US" dirty="0" err="1"/>
              <a:t>specialEvent</a:t>
            </a:r>
            <a:r>
              <a:rPr lang="en-US" dirty="0"/>
              <a:t>(value: string) {</a:t>
            </a:r>
          </a:p>
          <a:p>
            <a:pPr marL="0" indent="0">
              <a:buNone/>
            </a:pPr>
            <a:r>
              <a:rPr lang="en-US" dirty="0"/>
              <a:t>	</a:t>
            </a:r>
            <a:r>
              <a:rPr lang="en-US" dirty="0" err="1"/>
              <a:t>this.onSpecialEvent.emit</a:t>
            </a:r>
            <a:r>
              <a:rPr lang="en-US" dirty="0"/>
              <a:t>(value);</a:t>
            </a:r>
          </a:p>
          <a:p>
            <a:pPr marL="0" indent="0">
              <a:buNone/>
            </a:pPr>
            <a:r>
              <a:rPr lang="en-US" dirty="0"/>
              <a:t>    }</a:t>
            </a:r>
          </a:p>
          <a:p>
            <a:pPr marL="0" indent="0">
              <a:buNone/>
            </a:pPr>
            <a:r>
              <a:rPr lang="en-US" dirty="0"/>
              <a:t>}</a:t>
            </a:r>
          </a:p>
          <a:p>
            <a:pPr marL="0" indent="0">
              <a:buNone/>
            </a:pPr>
            <a:endParaRPr lang="en-US" dirty="0"/>
          </a:p>
          <a:p>
            <a:pPr marL="0" indent="0">
              <a:buNone/>
            </a:pPr>
            <a:r>
              <a:rPr lang="en-US" dirty="0"/>
              <a:t>Can pass in data from the html</a:t>
            </a:r>
          </a:p>
          <a:p>
            <a:pPr marL="457200" lvl="1" indent="0">
              <a:buNone/>
            </a:pPr>
            <a:r>
              <a:rPr lang="en-US" dirty="0"/>
              <a:t>&lt;my-app (</a:t>
            </a:r>
            <a:r>
              <a:rPr lang="en-US" dirty="0" err="1"/>
              <a:t>onSpecialEvent</a:t>
            </a:r>
            <a:r>
              <a:rPr lang="en-US" dirty="0"/>
              <a:t>)=“</a:t>
            </a:r>
            <a:r>
              <a:rPr lang="en-US" dirty="0" err="1"/>
              <a:t>myCustomHandler</a:t>
            </a:r>
            <a:r>
              <a:rPr lang="en-US" dirty="0"/>
              <a:t>($event)”&gt;&lt;/my-app&gt;</a:t>
            </a:r>
          </a:p>
          <a:p>
            <a:endParaRPr lang="en-US" dirty="0"/>
          </a:p>
        </p:txBody>
      </p:sp>
    </p:spTree>
    <p:extLst>
      <p:ext uri="{BB962C8B-B14F-4D97-AF65-F5344CB8AC3E}">
        <p14:creationId xmlns:p14="http://schemas.microsoft.com/office/powerpoint/2010/main" val="1873814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Templates</a:t>
            </a:r>
          </a:p>
        </p:txBody>
      </p:sp>
      <p:sp>
        <p:nvSpPr>
          <p:cNvPr id="6" name="Text Placeholder 5"/>
          <p:cNvSpPr>
            <a:spLocks noGrp="1"/>
          </p:cNvSpPr>
          <p:nvPr>
            <p:ph type="body" idx="1"/>
          </p:nvPr>
        </p:nvSpPr>
        <p:spPr/>
        <p:txBody>
          <a:bodyPr/>
          <a:lstStyle/>
          <a:p>
            <a:r>
              <a:rPr lang="en-US" dirty="0"/>
              <a:t>Inline	</a:t>
            </a:r>
          </a:p>
        </p:txBody>
      </p:sp>
      <p:sp>
        <p:nvSpPr>
          <p:cNvPr id="3" name="Content Placeholder 2"/>
          <p:cNvSpPr>
            <a:spLocks noGrp="1"/>
          </p:cNvSpPr>
          <p:nvPr>
            <p:ph sz="half" idx="2"/>
          </p:nvPr>
        </p:nvSpPr>
        <p:spPr/>
        <p:txBody>
          <a:bodyPr/>
          <a:lstStyle/>
          <a:p>
            <a:pPr marL="0" indent="0">
              <a:buNone/>
            </a:pPr>
            <a:r>
              <a:rPr lang="en-US" dirty="0"/>
              <a:t>@Component({</a:t>
            </a:r>
          </a:p>
          <a:p>
            <a:pPr marL="0" indent="0">
              <a:buNone/>
            </a:pPr>
            <a:r>
              <a:rPr lang="en-US" dirty="0"/>
              <a:t>  selector: 'my-app',</a:t>
            </a:r>
          </a:p>
          <a:p>
            <a:pPr marL="0" indent="0">
              <a:buNone/>
            </a:pPr>
            <a:r>
              <a:rPr lang="en-US" dirty="0"/>
              <a:t>  template: `</a:t>
            </a:r>
          </a:p>
          <a:p>
            <a:pPr marL="0" indent="0">
              <a:buNone/>
            </a:pPr>
            <a:r>
              <a:rPr lang="en-US" dirty="0"/>
              <a:t>    &lt;h1&gt;{{title}}&lt;/h1&gt;</a:t>
            </a:r>
          </a:p>
          <a:p>
            <a:pPr marL="0" indent="0">
              <a:buNone/>
            </a:pPr>
            <a:r>
              <a:rPr lang="en-US" dirty="0"/>
              <a:t>    &lt;h2&gt;My favorite hero is: {{</a:t>
            </a:r>
            <a:r>
              <a:rPr lang="en-US" dirty="0" err="1"/>
              <a:t>myHero</a:t>
            </a:r>
            <a:r>
              <a:rPr lang="en-US" dirty="0"/>
              <a:t>}}&lt;/h2&gt;</a:t>
            </a:r>
          </a:p>
          <a:p>
            <a:pPr marL="0" indent="0">
              <a:buNone/>
            </a:pPr>
            <a:r>
              <a:rPr lang="en-US" dirty="0"/>
              <a:t>    `})</a:t>
            </a:r>
            <a:endParaRPr lang="en-US" dirty="0"/>
          </a:p>
        </p:txBody>
      </p:sp>
      <p:sp>
        <p:nvSpPr>
          <p:cNvPr id="7" name="Text Placeholder 6"/>
          <p:cNvSpPr>
            <a:spLocks noGrp="1"/>
          </p:cNvSpPr>
          <p:nvPr>
            <p:ph type="body" sz="quarter" idx="3"/>
          </p:nvPr>
        </p:nvSpPr>
        <p:spPr/>
        <p:txBody>
          <a:bodyPr/>
          <a:lstStyle/>
          <a:p>
            <a:r>
              <a:rPr lang="en-US" dirty="0"/>
              <a:t>File Reference (my preference)</a:t>
            </a:r>
          </a:p>
        </p:txBody>
      </p:sp>
      <p:sp>
        <p:nvSpPr>
          <p:cNvPr id="4" name="Content Placeholder 3"/>
          <p:cNvSpPr>
            <a:spLocks noGrp="1"/>
          </p:cNvSpPr>
          <p:nvPr>
            <p:ph sz="quarter" idx="4"/>
          </p:nvPr>
        </p:nvSpPr>
        <p:spPr/>
        <p:txBody>
          <a:bodyPr/>
          <a:lstStyle/>
          <a:p>
            <a:pPr marL="0" indent="0">
              <a:buNone/>
            </a:pPr>
            <a:r>
              <a:rPr lang="en-US" dirty="0"/>
              <a:t>@Component({</a:t>
            </a:r>
          </a:p>
          <a:p>
            <a:pPr marL="0" indent="0">
              <a:buNone/>
            </a:pPr>
            <a:r>
              <a:rPr lang="en-US" dirty="0"/>
              <a:t>    selector: "kip-enrolment-wizard",</a:t>
            </a:r>
          </a:p>
          <a:p>
            <a:pPr marL="0" indent="0">
              <a:buNone/>
            </a:pPr>
            <a:r>
              <a:rPr lang="en-US" dirty="0"/>
              <a:t>    </a:t>
            </a:r>
            <a:r>
              <a:rPr lang="en-US" dirty="0" err="1"/>
              <a:t>templateUrl</a:t>
            </a:r>
            <a:r>
              <a:rPr lang="en-US" dirty="0"/>
              <a:t>: "enrolmentwizard.html",</a:t>
            </a:r>
          </a:p>
          <a:p>
            <a:pPr marL="0" indent="0">
              <a:buNone/>
            </a:pPr>
            <a:r>
              <a:rPr lang="en-US" dirty="0"/>
              <a:t>    </a:t>
            </a:r>
            <a:r>
              <a:rPr lang="en-US" dirty="0" err="1"/>
              <a:t>styleUrls</a:t>
            </a:r>
            <a:r>
              <a:rPr lang="en-US" dirty="0"/>
              <a:t>: ["enrolmentwizard.css"],</a:t>
            </a:r>
          </a:p>
          <a:p>
            <a:pPr marL="0" indent="0">
              <a:buNone/>
            </a:pPr>
            <a:r>
              <a:rPr lang="en-US" dirty="0"/>
              <a:t>})</a:t>
            </a:r>
            <a:endParaRPr lang="en-US" dirty="0"/>
          </a:p>
        </p:txBody>
      </p:sp>
    </p:spTree>
    <p:extLst>
      <p:ext uri="{BB962C8B-B14F-4D97-AF65-F5344CB8AC3E}">
        <p14:creationId xmlns:p14="http://schemas.microsoft.com/office/powerpoint/2010/main" val="3765420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Templates</a:t>
            </a:r>
          </a:p>
        </p:txBody>
      </p:sp>
      <p:sp>
        <p:nvSpPr>
          <p:cNvPr id="4" name="Content Placeholder 3"/>
          <p:cNvSpPr>
            <a:spLocks noGrp="1"/>
          </p:cNvSpPr>
          <p:nvPr>
            <p:ph sz="half" idx="1"/>
          </p:nvPr>
        </p:nvSpPr>
        <p:spPr/>
        <p:txBody>
          <a:bodyPr>
            <a:normAutofit fontScale="92500"/>
          </a:bodyPr>
          <a:lstStyle/>
          <a:p>
            <a:pPr marL="0" indent="0">
              <a:buNone/>
            </a:pPr>
            <a:r>
              <a:rPr lang="en-US" dirty="0"/>
              <a:t>&lt;div </a:t>
            </a:r>
            <a:r>
              <a:rPr lang="en-US" b="1" dirty="0"/>
              <a:t>[</a:t>
            </a:r>
            <a:r>
              <a:rPr lang="en-US" b="1" dirty="0" err="1"/>
              <a:t>class.extra</a:t>
            </a:r>
            <a:r>
              <a:rPr lang="en-US" b="1" dirty="0"/>
              <a:t>-sparkle]</a:t>
            </a:r>
            <a:r>
              <a:rPr lang="en-US" dirty="0"/>
              <a:t>="</a:t>
            </a:r>
            <a:r>
              <a:rPr lang="en-US" dirty="0" err="1"/>
              <a:t>isDelightful</a:t>
            </a:r>
            <a:r>
              <a:rPr lang="en-US" dirty="0"/>
              <a:t>"&gt;</a:t>
            </a:r>
          </a:p>
          <a:p>
            <a:endParaRPr lang="en-US" dirty="0"/>
          </a:p>
          <a:p>
            <a:pPr marL="0" indent="0">
              <a:buNone/>
            </a:pPr>
            <a:r>
              <a:rPr lang="en-US" dirty="0"/>
              <a:t>&lt;div </a:t>
            </a:r>
            <a:r>
              <a:rPr lang="en-US" b="1" dirty="0"/>
              <a:t>[</a:t>
            </a:r>
            <a:r>
              <a:rPr lang="en-US" b="1" dirty="0" err="1"/>
              <a:t>style.width.px</a:t>
            </a:r>
            <a:r>
              <a:rPr lang="en-US" b="1" dirty="0"/>
              <a:t>]</a:t>
            </a:r>
            <a:r>
              <a:rPr lang="en-US" dirty="0"/>
              <a:t>="</a:t>
            </a:r>
            <a:r>
              <a:rPr lang="en-US" dirty="0" err="1"/>
              <a:t>mySize</a:t>
            </a:r>
            <a:r>
              <a:rPr lang="en-US" dirty="0"/>
              <a:t>"&gt;</a:t>
            </a:r>
          </a:p>
          <a:p>
            <a:endParaRPr lang="en-US" dirty="0"/>
          </a:p>
          <a:p>
            <a:pPr marL="0" indent="0">
              <a:buNone/>
            </a:pPr>
            <a:r>
              <a:rPr lang="en-US" dirty="0"/>
              <a:t>&lt;p&gt;Employer: </a:t>
            </a:r>
            <a:r>
              <a:rPr lang="en-US" b="1" dirty="0"/>
              <a:t>{{employer?.</a:t>
            </a:r>
            <a:r>
              <a:rPr lang="en-US" b="1" dirty="0" err="1"/>
              <a:t>companyName</a:t>
            </a:r>
            <a:r>
              <a:rPr lang="en-US" b="1" dirty="0"/>
              <a:t>}}</a:t>
            </a:r>
            <a:r>
              <a:rPr lang="en-US" dirty="0"/>
              <a:t>&lt;/p&gt;</a:t>
            </a:r>
            <a:endParaRPr lang="en-US" dirty="0"/>
          </a:p>
        </p:txBody>
      </p:sp>
      <p:sp>
        <p:nvSpPr>
          <p:cNvPr id="5" name="Content Placeholder 4"/>
          <p:cNvSpPr>
            <a:spLocks noGrp="1"/>
          </p:cNvSpPr>
          <p:nvPr>
            <p:ph sz="half" idx="2"/>
          </p:nvPr>
        </p:nvSpPr>
        <p:spPr/>
        <p:txBody>
          <a:bodyPr>
            <a:normAutofit fontScale="92500"/>
          </a:bodyPr>
          <a:lstStyle/>
          <a:p>
            <a:r>
              <a:rPr lang="en-US" dirty="0"/>
              <a:t>Binds the presence of the CSS class extra-sparkle on the element to the truthiness of the expression </a:t>
            </a:r>
            <a:r>
              <a:rPr lang="en-US" dirty="0" err="1"/>
              <a:t>isDelightful</a:t>
            </a:r>
            <a:endParaRPr lang="en-US" dirty="0"/>
          </a:p>
          <a:p>
            <a:r>
              <a:rPr lang="en-US" dirty="0"/>
              <a:t>Binds style property width to the result of expression </a:t>
            </a:r>
            <a:r>
              <a:rPr lang="en-US" dirty="0" err="1"/>
              <a:t>mySize</a:t>
            </a:r>
            <a:r>
              <a:rPr lang="en-US" dirty="0"/>
              <a:t> in pixels</a:t>
            </a:r>
          </a:p>
          <a:p>
            <a:r>
              <a:rPr lang="en-US" dirty="0"/>
              <a:t>The safe navigation operator (?) means that the employer field is optional and if undefined, the rest of the expression should be ignored.</a:t>
            </a:r>
            <a:endParaRPr lang="en-US" dirty="0"/>
          </a:p>
        </p:txBody>
      </p:sp>
    </p:spTree>
    <p:extLst>
      <p:ext uri="{BB962C8B-B14F-4D97-AF65-F5344CB8AC3E}">
        <p14:creationId xmlns:p14="http://schemas.microsoft.com/office/powerpoint/2010/main" val="3434257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Templates continued</a:t>
            </a:r>
          </a:p>
        </p:txBody>
      </p:sp>
      <p:sp>
        <p:nvSpPr>
          <p:cNvPr id="4" name="Content Placeholder 3"/>
          <p:cNvSpPr>
            <a:spLocks noGrp="1"/>
          </p:cNvSpPr>
          <p:nvPr>
            <p:ph sz="half" idx="1"/>
          </p:nvPr>
        </p:nvSpPr>
        <p:spPr>
          <a:xfrm>
            <a:off x="838200" y="1825625"/>
            <a:ext cx="5181600" cy="4505250"/>
          </a:xfrm>
        </p:spPr>
        <p:txBody>
          <a:bodyPr>
            <a:normAutofit fontScale="92500" lnSpcReduction="20000"/>
          </a:bodyPr>
          <a:lstStyle/>
          <a:p>
            <a:r>
              <a:rPr lang="en-US" sz="2000" dirty="0"/>
              <a:t>&lt;section </a:t>
            </a:r>
            <a:r>
              <a:rPr lang="en-US" sz="2000" b="1" dirty="0"/>
              <a:t>*</a:t>
            </a:r>
            <a:r>
              <a:rPr lang="en-US" sz="2000" b="1" dirty="0" err="1"/>
              <a:t>ngIf</a:t>
            </a:r>
            <a:r>
              <a:rPr lang="en-US" sz="2000" dirty="0"/>
              <a:t>="</a:t>
            </a:r>
            <a:r>
              <a:rPr lang="en-US" sz="2000" dirty="0" err="1"/>
              <a:t>showSection</a:t>
            </a:r>
            <a:r>
              <a:rPr lang="en-US" sz="2000" dirty="0"/>
              <a:t>"&gt;</a:t>
            </a:r>
          </a:p>
          <a:p>
            <a:endParaRPr lang="en-US" sz="2000" dirty="0"/>
          </a:p>
          <a:p>
            <a:endParaRPr lang="en-US" sz="2000" dirty="0"/>
          </a:p>
          <a:p>
            <a:r>
              <a:rPr lang="en-US" sz="2000" dirty="0"/>
              <a:t>&lt;li </a:t>
            </a:r>
            <a:r>
              <a:rPr lang="en-US" sz="2000" b="1" dirty="0"/>
              <a:t>*</a:t>
            </a:r>
            <a:r>
              <a:rPr lang="en-US" sz="2000" b="1" dirty="0" err="1"/>
              <a:t>ngFor</a:t>
            </a:r>
            <a:r>
              <a:rPr lang="en-US" sz="2000" dirty="0"/>
              <a:t>="let item of list"&gt;</a:t>
            </a:r>
          </a:p>
          <a:p>
            <a:endParaRPr lang="en-US" sz="2000" dirty="0"/>
          </a:p>
          <a:p>
            <a:r>
              <a:rPr lang="en-US" sz="2000" dirty="0"/>
              <a:t>&lt;div </a:t>
            </a:r>
            <a:r>
              <a:rPr lang="en-US" sz="2000" b="1" dirty="0"/>
              <a:t>[</a:t>
            </a:r>
            <a:r>
              <a:rPr lang="en-US" sz="2000" b="1" dirty="0" err="1"/>
              <a:t>ngSwitch</a:t>
            </a:r>
            <a:r>
              <a:rPr lang="en-US" sz="2000" b="1" dirty="0"/>
              <a:t>]</a:t>
            </a:r>
            <a:r>
              <a:rPr lang="en-US" sz="2000" dirty="0"/>
              <a:t>="</a:t>
            </a:r>
            <a:r>
              <a:rPr lang="en-US" sz="2000" dirty="0" err="1"/>
              <a:t>conditionExpression</a:t>
            </a:r>
            <a:r>
              <a:rPr lang="en-US" sz="2000" dirty="0"/>
              <a:t>"&gt;</a:t>
            </a:r>
            <a:br>
              <a:rPr lang="en-US" sz="2000" dirty="0"/>
            </a:br>
            <a:r>
              <a:rPr lang="en-US" sz="2000" dirty="0"/>
              <a:t>  &lt;template </a:t>
            </a:r>
            <a:r>
              <a:rPr lang="en-US" sz="2000" b="1" dirty="0"/>
              <a:t>[</a:t>
            </a:r>
            <a:r>
              <a:rPr lang="en-US" sz="2000" b="1" dirty="0" err="1"/>
              <a:t>ngSwitchCase</a:t>
            </a:r>
            <a:r>
              <a:rPr lang="en-US" sz="2000" b="1" dirty="0"/>
              <a:t>]</a:t>
            </a:r>
            <a:r>
              <a:rPr lang="en-US" sz="2000" dirty="0"/>
              <a:t>="case1Exp"&gt;...&lt;/template&gt;</a:t>
            </a:r>
            <a:br>
              <a:rPr lang="en-US" sz="2000" dirty="0"/>
            </a:br>
            <a:r>
              <a:rPr lang="en-US" sz="2000" dirty="0"/>
              <a:t>  &lt;template </a:t>
            </a:r>
            <a:r>
              <a:rPr lang="en-US" sz="2000" b="1" dirty="0" err="1"/>
              <a:t>ngSwitchCase</a:t>
            </a:r>
            <a:r>
              <a:rPr lang="en-US" sz="2000" dirty="0"/>
              <a:t>="case2LiteralString"&gt;...&lt;/template&gt;</a:t>
            </a:r>
            <a:br>
              <a:rPr lang="en-US" sz="2000" dirty="0"/>
            </a:br>
            <a:r>
              <a:rPr lang="en-US" sz="2000" dirty="0"/>
              <a:t>  &lt;template </a:t>
            </a:r>
            <a:r>
              <a:rPr lang="en-US" sz="2000" b="1" dirty="0" err="1"/>
              <a:t>ngSwitchDefault</a:t>
            </a:r>
            <a:r>
              <a:rPr lang="en-US" sz="2000" dirty="0"/>
              <a:t>&gt;...&lt;/template&gt;</a:t>
            </a:r>
            <a:br>
              <a:rPr lang="en-US" sz="2000" dirty="0"/>
            </a:br>
            <a:r>
              <a:rPr lang="en-US" sz="2000" dirty="0"/>
              <a:t>&lt;/div&gt;</a:t>
            </a:r>
          </a:p>
          <a:p>
            <a:endParaRPr lang="en-US" sz="2000" dirty="0"/>
          </a:p>
          <a:p>
            <a:r>
              <a:rPr lang="en-US" sz="2000" dirty="0"/>
              <a:t>See more at</a:t>
            </a:r>
          </a:p>
          <a:p>
            <a:pPr marL="457200" lvl="1" indent="0">
              <a:buNone/>
            </a:pPr>
            <a:r>
              <a:rPr lang="en-US" sz="1600" dirty="0"/>
              <a:t>https://angular.io/docs/ts/latest/guide/cheatsheet.html</a:t>
            </a:r>
            <a:endParaRPr lang="en-US" sz="1600" dirty="0"/>
          </a:p>
        </p:txBody>
      </p:sp>
      <p:sp>
        <p:nvSpPr>
          <p:cNvPr id="5" name="Content Placeholder 4"/>
          <p:cNvSpPr>
            <a:spLocks noGrp="1"/>
          </p:cNvSpPr>
          <p:nvPr>
            <p:ph sz="half" idx="2"/>
          </p:nvPr>
        </p:nvSpPr>
        <p:spPr/>
        <p:txBody>
          <a:bodyPr>
            <a:normAutofit fontScale="92500" lnSpcReduction="20000"/>
          </a:bodyPr>
          <a:lstStyle/>
          <a:p>
            <a:r>
              <a:rPr lang="en-US" dirty="0"/>
              <a:t>Removes or recreates a portion of the DOM tree based on the </a:t>
            </a:r>
            <a:r>
              <a:rPr lang="en-US" dirty="0" err="1"/>
              <a:t>showSection</a:t>
            </a:r>
            <a:r>
              <a:rPr lang="en-US" dirty="0"/>
              <a:t> expression.</a:t>
            </a:r>
          </a:p>
          <a:p>
            <a:r>
              <a:rPr lang="en-US" dirty="0"/>
              <a:t>Turns the li element and its contents into a template, and uses that to instantiate a view for each item in list.</a:t>
            </a:r>
          </a:p>
          <a:p>
            <a:endParaRPr lang="en-US" dirty="0"/>
          </a:p>
          <a:p>
            <a:r>
              <a:rPr lang="en-US" dirty="0"/>
              <a:t>Conditionally swaps the contents of the div by selecting one of the embedded templates based on the current value of </a:t>
            </a:r>
            <a:r>
              <a:rPr lang="en-US" dirty="0" err="1"/>
              <a:t>conditionExpression</a:t>
            </a:r>
            <a:r>
              <a:rPr lang="en-US" dirty="0"/>
              <a:t>.</a:t>
            </a:r>
            <a:endParaRPr lang="en-US" dirty="0"/>
          </a:p>
        </p:txBody>
      </p:sp>
    </p:spTree>
    <p:extLst>
      <p:ext uri="{BB962C8B-B14F-4D97-AF65-F5344CB8AC3E}">
        <p14:creationId xmlns:p14="http://schemas.microsoft.com/office/powerpoint/2010/main" val="1756423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Benefits of Angular 2 – Services/Injectable</a:t>
            </a:r>
          </a:p>
        </p:txBody>
      </p:sp>
      <p:sp>
        <p:nvSpPr>
          <p:cNvPr id="6" name="Content Placeholder 5"/>
          <p:cNvSpPr>
            <a:spLocks noGrp="1"/>
          </p:cNvSpPr>
          <p:nvPr>
            <p:ph idx="1"/>
          </p:nvPr>
        </p:nvSpPr>
        <p:spPr/>
        <p:txBody>
          <a:bodyPr/>
          <a:lstStyle/>
          <a:p>
            <a:r>
              <a:rPr lang="en-US" dirty="0"/>
              <a:t>Can make helper service classes</a:t>
            </a:r>
          </a:p>
          <a:p>
            <a:pPr lvl="1"/>
            <a:r>
              <a:rPr lang="en-US" dirty="0"/>
              <a:t>These can provide a data access layer via http (these work really well with ASP NET core web </a:t>
            </a:r>
            <a:r>
              <a:rPr lang="en-US" dirty="0" err="1"/>
              <a:t>api</a:t>
            </a:r>
            <a:r>
              <a:rPr lang="en-US" dirty="0"/>
              <a:t>)</a:t>
            </a:r>
          </a:p>
          <a:p>
            <a:pPr lvl="1"/>
            <a:r>
              <a:rPr lang="en-US" dirty="0"/>
              <a:t>Can use observables (can subscribe to monitor changes)</a:t>
            </a:r>
          </a:p>
          <a:p>
            <a:pPr lvl="2"/>
            <a:r>
              <a:rPr lang="en-US" dirty="0" err="1"/>
              <a:t>someVariable.subscribe</a:t>
            </a:r>
            <a:r>
              <a:rPr lang="en-US" dirty="0"/>
              <a:t>((changes)=&gt;{});</a:t>
            </a:r>
          </a:p>
          <a:p>
            <a:pPr lvl="1"/>
            <a:r>
              <a:rPr lang="en-US" dirty="0"/>
              <a:t>Can use promises</a:t>
            </a:r>
          </a:p>
          <a:p>
            <a:pPr lvl="2"/>
            <a:r>
              <a:rPr lang="en-US" dirty="0" err="1"/>
              <a:t>soSomething</a:t>
            </a:r>
            <a:r>
              <a:rPr lang="en-US" dirty="0"/>
              <a:t>(action).then((result)=&gt;{});</a:t>
            </a:r>
          </a:p>
          <a:p>
            <a:pPr lvl="1"/>
            <a:r>
              <a:rPr lang="en-US" dirty="0"/>
              <a:t>Anything you can think of</a:t>
            </a:r>
          </a:p>
          <a:p>
            <a:r>
              <a:rPr lang="en-US" dirty="0"/>
              <a:t>These can be injected into your components</a:t>
            </a:r>
          </a:p>
          <a:p>
            <a:pPr lvl="1"/>
            <a:r>
              <a:rPr lang="en-US" dirty="0"/>
              <a:t>Makes it easy to mock and test</a:t>
            </a:r>
          </a:p>
        </p:txBody>
      </p:sp>
    </p:spTree>
    <p:extLst>
      <p:ext uri="{BB962C8B-B14F-4D97-AF65-F5344CB8AC3E}">
        <p14:creationId xmlns:p14="http://schemas.microsoft.com/office/powerpoint/2010/main" val="2895378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Services/Injectable</a:t>
            </a:r>
          </a:p>
        </p:txBody>
      </p:sp>
      <p:sp>
        <p:nvSpPr>
          <p:cNvPr id="3" name="Content Placeholder 2"/>
          <p:cNvSpPr>
            <a:spLocks noGrp="1"/>
          </p:cNvSpPr>
          <p:nvPr>
            <p:ph sz="half" idx="1"/>
          </p:nvPr>
        </p:nvSpPr>
        <p:spPr/>
        <p:txBody>
          <a:bodyPr>
            <a:normAutofit fontScale="55000" lnSpcReduction="20000"/>
          </a:bodyPr>
          <a:lstStyle/>
          <a:p>
            <a:pPr marL="0" indent="0">
              <a:buNone/>
            </a:pPr>
            <a:r>
              <a:rPr lang="en-US" dirty="0"/>
              <a:t>import { Injectable } from '@angular/core';</a:t>
            </a:r>
          </a:p>
          <a:p>
            <a:pPr marL="0" indent="0">
              <a:buNone/>
            </a:pPr>
            <a:r>
              <a:rPr lang="en-US" dirty="0"/>
              <a:t>import { HEROES }     from './mock-heroes';</a:t>
            </a:r>
          </a:p>
          <a:p>
            <a:pPr marL="0" indent="0">
              <a:buNone/>
            </a:pPr>
            <a:endParaRPr lang="en-US" dirty="0"/>
          </a:p>
          <a:p>
            <a:pPr marL="0" indent="0">
              <a:buNone/>
            </a:pPr>
            <a:r>
              <a:rPr lang="en-US" dirty="0"/>
              <a:t>@Injectable()</a:t>
            </a:r>
          </a:p>
          <a:p>
            <a:pPr marL="0" indent="0">
              <a:buNone/>
            </a:pPr>
            <a:r>
              <a:rPr lang="en-US" dirty="0"/>
              <a:t>export class </a:t>
            </a:r>
            <a:r>
              <a:rPr lang="en-US" dirty="0" err="1"/>
              <a:t>HeroService</a:t>
            </a:r>
            <a:r>
              <a:rPr lang="en-US" dirty="0"/>
              <a:t> {</a:t>
            </a:r>
          </a:p>
          <a:p>
            <a:pPr marL="0" indent="0">
              <a:buNone/>
            </a:pPr>
            <a:r>
              <a:rPr lang="en-US" dirty="0"/>
              <a:t>  </a:t>
            </a:r>
            <a:r>
              <a:rPr lang="en-US" dirty="0" err="1"/>
              <a:t>getHeroes</a:t>
            </a:r>
            <a:r>
              <a:rPr lang="en-US" dirty="0"/>
              <a:t>() { return HEROES; }</a:t>
            </a:r>
          </a:p>
          <a:p>
            <a:pPr marL="0" indent="0">
              <a:buNone/>
            </a:pPr>
            <a:r>
              <a:rPr lang="en-US" dirty="0"/>
              <a:t>}</a:t>
            </a:r>
          </a:p>
          <a:p>
            <a:pPr marL="0" indent="0">
              <a:buNone/>
            </a:pPr>
            <a:endParaRPr lang="en-US" dirty="0"/>
          </a:p>
          <a:p>
            <a:pPr marL="0" indent="0">
              <a:buNone/>
            </a:pPr>
            <a:r>
              <a:rPr lang="en-US" dirty="0"/>
              <a:t>------------------------</a:t>
            </a:r>
          </a:p>
          <a:p>
            <a:pPr marL="0" indent="0">
              <a:buNone/>
            </a:pPr>
            <a:r>
              <a:rPr lang="en-US" dirty="0"/>
              <a:t>export class </a:t>
            </a:r>
            <a:r>
              <a:rPr lang="en-US" dirty="0" err="1"/>
              <a:t>HeroListComponent</a:t>
            </a:r>
            <a:r>
              <a:rPr lang="en-US" dirty="0"/>
              <a:t> {</a:t>
            </a:r>
          </a:p>
          <a:p>
            <a:pPr marL="0" indent="0">
              <a:buNone/>
            </a:pPr>
            <a:r>
              <a:rPr lang="en-US" dirty="0"/>
              <a:t>  heroes: Hero[];</a:t>
            </a:r>
          </a:p>
          <a:p>
            <a:pPr marL="0" indent="0">
              <a:buNone/>
            </a:pPr>
            <a:r>
              <a:rPr lang="en-US" dirty="0"/>
              <a:t>  constructor(</a:t>
            </a:r>
            <a:r>
              <a:rPr lang="en-US" dirty="0" err="1"/>
              <a:t>heroService</a:t>
            </a:r>
            <a:r>
              <a:rPr lang="en-US" dirty="0"/>
              <a:t>: </a:t>
            </a:r>
            <a:r>
              <a:rPr lang="en-US" dirty="0" err="1"/>
              <a:t>HeroService</a:t>
            </a:r>
            <a:r>
              <a:rPr lang="en-US" dirty="0"/>
              <a:t>) {</a:t>
            </a:r>
          </a:p>
          <a:p>
            <a:pPr marL="0" indent="0">
              <a:buNone/>
            </a:pPr>
            <a:r>
              <a:rPr lang="en-US" dirty="0"/>
              <a:t>    </a:t>
            </a:r>
            <a:r>
              <a:rPr lang="en-US" dirty="0" err="1"/>
              <a:t>this.heroes</a:t>
            </a:r>
            <a:r>
              <a:rPr lang="en-US" dirty="0"/>
              <a:t> = </a:t>
            </a:r>
            <a:r>
              <a:rPr lang="en-US" dirty="0" err="1"/>
              <a:t>heroService.getHeroes</a:t>
            </a:r>
            <a:r>
              <a:rPr lang="en-US" dirty="0"/>
              <a:t>();</a:t>
            </a:r>
          </a:p>
          <a:p>
            <a:pPr marL="0" indent="0">
              <a:buNone/>
            </a:pPr>
            <a:r>
              <a:rPr lang="en-US" dirty="0"/>
              <a:t>  }</a:t>
            </a:r>
          </a:p>
          <a:p>
            <a:pPr marL="0" indent="0">
              <a:buNone/>
            </a:pPr>
            <a:r>
              <a:rPr lang="en-US" dirty="0"/>
              <a:t>}</a:t>
            </a:r>
            <a:endParaRPr lang="en-US" dirty="0"/>
          </a:p>
        </p:txBody>
      </p:sp>
      <p:sp>
        <p:nvSpPr>
          <p:cNvPr id="8" name="Content Placeholder 7"/>
          <p:cNvSpPr>
            <a:spLocks noGrp="1"/>
          </p:cNvSpPr>
          <p:nvPr>
            <p:ph sz="half" idx="2"/>
          </p:nvPr>
        </p:nvSpPr>
        <p:spPr/>
        <p:txBody>
          <a:bodyPr>
            <a:normAutofit fontScale="55000" lnSpcReduction="20000"/>
          </a:bodyPr>
          <a:lstStyle/>
          <a:p>
            <a:pPr marL="0" indent="0">
              <a:buNone/>
            </a:pPr>
            <a:r>
              <a:rPr lang="en-US" dirty="0"/>
              <a:t>import { Hero } from './hero';</a:t>
            </a:r>
          </a:p>
          <a:p>
            <a:pPr marL="0" indent="0">
              <a:buNone/>
            </a:pPr>
            <a:r>
              <a:rPr lang="en-US" dirty="0"/>
              <a:t>export </a:t>
            </a:r>
            <a:r>
              <a:rPr lang="en-US" dirty="0" err="1"/>
              <a:t>var</a:t>
            </a:r>
            <a:r>
              <a:rPr lang="en-US" dirty="0"/>
              <a:t> HEROES: Hero[] = [</a:t>
            </a:r>
          </a:p>
          <a:p>
            <a:pPr marL="0" indent="0">
              <a:buNone/>
            </a:pPr>
            <a:r>
              <a:rPr lang="en-US" dirty="0"/>
              <a:t>  { id: 11, </a:t>
            </a:r>
            <a:r>
              <a:rPr lang="en-US" dirty="0" err="1"/>
              <a:t>isSecret</a:t>
            </a:r>
            <a:r>
              <a:rPr lang="en-US" dirty="0"/>
              <a:t>: false, name: 'Mr. Nice' },</a:t>
            </a:r>
          </a:p>
          <a:p>
            <a:pPr marL="0" indent="0">
              <a:buNone/>
            </a:pPr>
            <a:r>
              <a:rPr lang="en-US" dirty="0"/>
              <a:t>  { id: 12, </a:t>
            </a:r>
            <a:r>
              <a:rPr lang="en-US" dirty="0" err="1"/>
              <a:t>isSecret</a:t>
            </a:r>
            <a:r>
              <a:rPr lang="en-US" dirty="0"/>
              <a:t>: false, name: '</a:t>
            </a:r>
            <a:r>
              <a:rPr lang="en-US" dirty="0" err="1"/>
              <a:t>Narco</a:t>
            </a:r>
            <a:r>
              <a:rPr lang="en-US" dirty="0"/>
              <a:t>' },</a:t>
            </a:r>
          </a:p>
          <a:p>
            <a:pPr marL="0" indent="0">
              <a:buNone/>
            </a:pPr>
            <a:r>
              <a:rPr lang="en-US" dirty="0"/>
              <a:t>  { id: 13, </a:t>
            </a:r>
            <a:r>
              <a:rPr lang="en-US" dirty="0" err="1"/>
              <a:t>isSecret</a:t>
            </a:r>
            <a:r>
              <a:rPr lang="en-US" dirty="0"/>
              <a:t>: false, name: '</a:t>
            </a:r>
            <a:r>
              <a:rPr lang="en-US" dirty="0" err="1"/>
              <a:t>Bombasto</a:t>
            </a:r>
            <a:r>
              <a:rPr lang="en-US" dirty="0"/>
              <a:t>' },</a:t>
            </a:r>
          </a:p>
          <a:p>
            <a:pPr marL="0" indent="0">
              <a:buNone/>
            </a:pPr>
            <a:r>
              <a:rPr lang="en-US" dirty="0"/>
              <a:t>  { id: 14, </a:t>
            </a:r>
            <a:r>
              <a:rPr lang="en-US" dirty="0" err="1"/>
              <a:t>isSecret</a:t>
            </a:r>
            <a:r>
              <a:rPr lang="en-US" dirty="0"/>
              <a:t>: false, name: '</a:t>
            </a:r>
            <a:r>
              <a:rPr lang="en-US" dirty="0" err="1"/>
              <a:t>Celeritas</a:t>
            </a:r>
            <a:r>
              <a:rPr lang="en-US" dirty="0"/>
              <a:t>' },</a:t>
            </a:r>
          </a:p>
          <a:p>
            <a:pPr marL="0" indent="0">
              <a:buNone/>
            </a:pPr>
            <a:r>
              <a:rPr lang="en-US" dirty="0"/>
              <a:t>  { id: 15, </a:t>
            </a:r>
            <a:r>
              <a:rPr lang="en-US" dirty="0" err="1"/>
              <a:t>isSecret</a:t>
            </a:r>
            <a:r>
              <a:rPr lang="en-US" dirty="0"/>
              <a:t>: false, name: '</a:t>
            </a:r>
            <a:r>
              <a:rPr lang="en-US" dirty="0" err="1"/>
              <a:t>Magneta</a:t>
            </a:r>
            <a:r>
              <a:rPr lang="en-US" dirty="0"/>
              <a:t>' },</a:t>
            </a:r>
          </a:p>
          <a:p>
            <a:pPr marL="0" indent="0">
              <a:buNone/>
            </a:pPr>
            <a:r>
              <a:rPr lang="en-US" dirty="0"/>
              <a:t>  { id: 16, </a:t>
            </a:r>
            <a:r>
              <a:rPr lang="en-US" dirty="0" err="1"/>
              <a:t>isSecret</a:t>
            </a:r>
            <a:r>
              <a:rPr lang="en-US" dirty="0"/>
              <a:t>: false, name: '</a:t>
            </a:r>
            <a:r>
              <a:rPr lang="en-US" dirty="0" err="1"/>
              <a:t>RubberMan</a:t>
            </a:r>
            <a:r>
              <a:rPr lang="en-US" dirty="0"/>
              <a:t>' },</a:t>
            </a:r>
          </a:p>
          <a:p>
            <a:pPr marL="0" indent="0">
              <a:buNone/>
            </a:pPr>
            <a:r>
              <a:rPr lang="en-US" dirty="0"/>
              <a:t>  { id: 17, </a:t>
            </a:r>
            <a:r>
              <a:rPr lang="en-US" dirty="0" err="1"/>
              <a:t>isSecret</a:t>
            </a:r>
            <a:r>
              <a:rPr lang="en-US" dirty="0"/>
              <a:t>: false, name: '</a:t>
            </a:r>
            <a:r>
              <a:rPr lang="en-US" dirty="0" err="1"/>
              <a:t>Dynama</a:t>
            </a:r>
            <a:r>
              <a:rPr lang="en-US" dirty="0"/>
              <a:t>' },</a:t>
            </a:r>
          </a:p>
          <a:p>
            <a:pPr marL="0" indent="0">
              <a:buNone/>
            </a:pPr>
            <a:r>
              <a:rPr lang="en-US" dirty="0"/>
              <a:t>  { id: 18, </a:t>
            </a:r>
            <a:r>
              <a:rPr lang="en-US" dirty="0" err="1"/>
              <a:t>isSecret</a:t>
            </a:r>
            <a:r>
              <a:rPr lang="en-US" dirty="0"/>
              <a:t>: true,  name: '</a:t>
            </a:r>
            <a:r>
              <a:rPr lang="en-US" dirty="0" err="1"/>
              <a:t>Dr</a:t>
            </a:r>
            <a:r>
              <a:rPr lang="en-US" dirty="0"/>
              <a:t> IQ' },</a:t>
            </a:r>
          </a:p>
          <a:p>
            <a:pPr marL="0" indent="0">
              <a:buNone/>
            </a:pPr>
            <a:r>
              <a:rPr lang="en-US" dirty="0"/>
              <a:t>  { id: 19, </a:t>
            </a:r>
            <a:r>
              <a:rPr lang="en-US" dirty="0" err="1"/>
              <a:t>isSecret</a:t>
            </a:r>
            <a:r>
              <a:rPr lang="en-US" dirty="0"/>
              <a:t>: true,  name: 'Magma' },</a:t>
            </a:r>
          </a:p>
          <a:p>
            <a:pPr marL="0" indent="0">
              <a:buNone/>
            </a:pPr>
            <a:r>
              <a:rPr lang="en-US" dirty="0"/>
              <a:t>  { id: 20, </a:t>
            </a:r>
            <a:r>
              <a:rPr lang="en-US" dirty="0" err="1"/>
              <a:t>isSecret</a:t>
            </a:r>
            <a:r>
              <a:rPr lang="en-US" dirty="0"/>
              <a:t>: true,  name: 'Tornado' }</a:t>
            </a:r>
          </a:p>
          <a:p>
            <a:pPr marL="0" indent="0">
              <a:buNone/>
            </a:pPr>
            <a:r>
              <a:rPr lang="en-US" dirty="0"/>
              <a:t>];</a:t>
            </a:r>
            <a:endParaRPr lang="en-US" dirty="0"/>
          </a:p>
        </p:txBody>
      </p:sp>
    </p:spTree>
    <p:extLst>
      <p:ext uri="{BB962C8B-B14F-4D97-AF65-F5344CB8AC3E}">
        <p14:creationId xmlns:p14="http://schemas.microsoft.com/office/powerpoint/2010/main" val="1558908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Observables &amp; State</a:t>
            </a:r>
          </a:p>
        </p:txBody>
      </p:sp>
      <p:sp>
        <p:nvSpPr>
          <p:cNvPr id="3" name="Content Placeholder 2"/>
          <p:cNvSpPr>
            <a:spLocks noGrp="1"/>
          </p:cNvSpPr>
          <p:nvPr>
            <p:ph idx="1"/>
          </p:nvPr>
        </p:nvSpPr>
        <p:spPr/>
        <p:txBody>
          <a:bodyPr>
            <a:normAutofit lnSpcReduction="10000"/>
          </a:bodyPr>
          <a:lstStyle/>
          <a:p>
            <a:pPr marL="0" indent="0">
              <a:buNone/>
            </a:pPr>
            <a:r>
              <a:rPr lang="en-US" dirty="0"/>
              <a:t>Observables</a:t>
            </a:r>
          </a:p>
          <a:p>
            <a:r>
              <a:rPr lang="en-US" dirty="0"/>
              <a:t>Uses </a:t>
            </a:r>
            <a:r>
              <a:rPr lang="en-US" dirty="0" err="1"/>
              <a:t>RxJs</a:t>
            </a:r>
            <a:r>
              <a:rPr lang="en-US" dirty="0"/>
              <a:t> to simplify asynchronous code</a:t>
            </a:r>
          </a:p>
          <a:p>
            <a:r>
              <a:rPr lang="en-US" dirty="0"/>
              <a:t>Observables, Promises and more</a:t>
            </a:r>
          </a:p>
          <a:p>
            <a:r>
              <a:rPr lang="en-US" dirty="0"/>
              <a:t>Almost a complete presentation in itself</a:t>
            </a:r>
          </a:p>
          <a:p>
            <a:endParaRPr lang="en-US" dirty="0"/>
          </a:p>
          <a:p>
            <a:pPr marL="0" indent="0">
              <a:buNone/>
            </a:pPr>
            <a:r>
              <a:rPr lang="en-US" dirty="0"/>
              <a:t>State</a:t>
            </a:r>
          </a:p>
          <a:p>
            <a:r>
              <a:rPr lang="en-US" dirty="0"/>
              <a:t>Libraries like </a:t>
            </a:r>
            <a:r>
              <a:rPr lang="en-US" dirty="0" err="1"/>
              <a:t>ngrx</a:t>
            </a:r>
            <a:r>
              <a:rPr lang="en-US" dirty="0"/>
              <a:t>/store allow you to manage the entire state of your application simply</a:t>
            </a:r>
          </a:p>
          <a:p>
            <a:r>
              <a:rPr lang="en-US" dirty="0"/>
              <a:t>https://github.com/ngrx/store</a:t>
            </a:r>
            <a:endParaRPr lang="en-US" dirty="0"/>
          </a:p>
        </p:txBody>
      </p:sp>
    </p:spTree>
    <p:extLst>
      <p:ext uri="{BB962C8B-B14F-4D97-AF65-F5344CB8AC3E}">
        <p14:creationId xmlns:p14="http://schemas.microsoft.com/office/powerpoint/2010/main" val="992586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Visual Studio Code</a:t>
            </a:r>
          </a:p>
        </p:txBody>
      </p:sp>
      <p:sp>
        <p:nvSpPr>
          <p:cNvPr id="3" name="Content Placeholder 2"/>
          <p:cNvSpPr>
            <a:spLocks noGrp="1"/>
          </p:cNvSpPr>
          <p:nvPr>
            <p:ph idx="1"/>
          </p:nvPr>
        </p:nvSpPr>
        <p:spPr/>
        <p:txBody>
          <a:bodyPr/>
          <a:lstStyle/>
          <a:p>
            <a:r>
              <a:rPr lang="en-US" dirty="0"/>
              <a:t>Use Visual Studio Code (free)</a:t>
            </a:r>
          </a:p>
          <a:p>
            <a:pPr lvl="1"/>
            <a:r>
              <a:rPr lang="en-US" dirty="0">
                <a:hlinkClick r:id="rId2"/>
              </a:rPr>
              <a:t>https://code.visualstudio.com/</a:t>
            </a:r>
            <a:endParaRPr lang="en-US" dirty="0"/>
          </a:p>
          <a:p>
            <a:pPr lvl="1"/>
            <a:r>
              <a:rPr lang="en-US" dirty="0"/>
              <a:t>Built in </a:t>
            </a:r>
            <a:r>
              <a:rPr lang="en-US" dirty="0" err="1"/>
              <a:t>Git</a:t>
            </a:r>
            <a:r>
              <a:rPr lang="en-US" dirty="0"/>
              <a:t> Hub integration</a:t>
            </a:r>
          </a:p>
          <a:p>
            <a:pPr lvl="1"/>
            <a:r>
              <a:rPr lang="en-US" dirty="0"/>
              <a:t>Plugins help write better code</a:t>
            </a:r>
          </a:p>
          <a:p>
            <a:pPr lvl="1"/>
            <a:r>
              <a:rPr lang="en-US" dirty="0"/>
              <a:t>TS Lint helps developers write better code – you can turn on/off rules to suit your coding style</a:t>
            </a:r>
          </a:p>
        </p:txBody>
      </p:sp>
    </p:spTree>
    <p:extLst>
      <p:ext uri="{BB962C8B-B14F-4D97-AF65-F5344CB8AC3E}">
        <p14:creationId xmlns:p14="http://schemas.microsoft.com/office/powerpoint/2010/main" val="112905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Development History</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Lots of work with C#, HTML and JavaScript</a:t>
            </a:r>
          </a:p>
          <a:p>
            <a:endParaRPr lang="en-US" dirty="0"/>
          </a:p>
          <a:p>
            <a:r>
              <a:rPr lang="en-US" dirty="0"/>
              <a:t>Originally worked on webforms</a:t>
            </a:r>
          </a:p>
          <a:p>
            <a:r>
              <a:rPr lang="en-US" dirty="0"/>
              <a:t>Moved on Single Page applications (Knockout JS)</a:t>
            </a:r>
          </a:p>
          <a:p>
            <a:r>
              <a:rPr lang="en-US" dirty="0"/>
              <a:t>Worked on developing Silverlight Applications</a:t>
            </a:r>
          </a:p>
          <a:p>
            <a:r>
              <a:rPr lang="en-US" dirty="0"/>
              <a:t>Worked on MVC apps, </a:t>
            </a:r>
            <a:r>
              <a:rPr lang="en-US" dirty="0" err="1"/>
              <a:t>JQuery</a:t>
            </a:r>
            <a:r>
              <a:rPr lang="en-US" dirty="0"/>
              <a:t> front ends</a:t>
            </a:r>
          </a:p>
          <a:p>
            <a:r>
              <a:rPr lang="en-US" dirty="0"/>
              <a:t>Worked with Typescript extensively</a:t>
            </a:r>
          </a:p>
          <a:p>
            <a:endParaRPr lang="en-US" dirty="0"/>
          </a:p>
          <a:p>
            <a:r>
              <a:rPr lang="en-US" dirty="0"/>
              <a:t>Presented a coders on Windows Phone, Android, Silverlight, Knockout, MVVM, </a:t>
            </a:r>
            <a:r>
              <a:rPr lang="en-US" dirty="0" err="1"/>
              <a:t>JQuery</a:t>
            </a:r>
            <a:r>
              <a:rPr lang="en-US" dirty="0"/>
              <a:t> Mobile/UI Typescript, </a:t>
            </a:r>
            <a:r>
              <a:rPr lang="en-US" dirty="0" err="1"/>
              <a:t>Nativescript</a:t>
            </a:r>
            <a:r>
              <a:rPr lang="en-US" dirty="0"/>
              <a:t> + more</a:t>
            </a:r>
          </a:p>
        </p:txBody>
      </p:sp>
    </p:spTree>
    <p:extLst>
      <p:ext uri="{BB962C8B-B14F-4D97-AF65-F5344CB8AC3E}">
        <p14:creationId xmlns:p14="http://schemas.microsoft.com/office/powerpoint/2010/main" val="99183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 Code Demo</a:t>
            </a:r>
          </a:p>
        </p:txBody>
      </p:sp>
      <p:sp>
        <p:nvSpPr>
          <p:cNvPr id="3" name="Content Placeholder 2"/>
          <p:cNvSpPr>
            <a:spLocks noGrp="1"/>
          </p:cNvSpPr>
          <p:nvPr>
            <p:ph idx="1"/>
          </p:nvPr>
        </p:nvSpPr>
        <p:spPr/>
        <p:txBody>
          <a:bodyPr/>
          <a:lstStyle/>
          <a:p>
            <a:r>
              <a:rPr lang="en-US" dirty="0"/>
              <a:t>Showing NCG Demo</a:t>
            </a:r>
          </a:p>
        </p:txBody>
      </p:sp>
    </p:spTree>
    <p:extLst>
      <p:ext uri="{BB962C8B-B14F-4D97-AF65-F5344CB8AC3E}">
        <p14:creationId xmlns:p14="http://schemas.microsoft.com/office/powerpoint/2010/main" val="21507546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Compiling your Application</a:t>
            </a:r>
          </a:p>
        </p:txBody>
      </p:sp>
      <p:sp>
        <p:nvSpPr>
          <p:cNvPr id="3" name="Content Placeholder 2"/>
          <p:cNvSpPr>
            <a:spLocks noGrp="1"/>
          </p:cNvSpPr>
          <p:nvPr>
            <p:ph idx="1"/>
          </p:nvPr>
        </p:nvSpPr>
        <p:spPr/>
        <p:txBody>
          <a:bodyPr>
            <a:normAutofit fontScale="92500" lnSpcReduction="20000"/>
          </a:bodyPr>
          <a:lstStyle/>
          <a:p>
            <a:r>
              <a:rPr lang="en-US" dirty="0"/>
              <a:t>An Angular application consist largely of components and their HTML templates. Before the browser can render the application, the components and templates must be converted to executable JavaScript by the </a:t>
            </a:r>
            <a:r>
              <a:rPr lang="en-US" i="1" dirty="0"/>
              <a:t>Angular compiler</a:t>
            </a:r>
            <a:r>
              <a:rPr lang="en-US" dirty="0"/>
              <a:t>.</a:t>
            </a:r>
          </a:p>
          <a:p>
            <a:r>
              <a:rPr lang="en-US" dirty="0"/>
              <a:t>You can compile the app in the browser, at runtime, as the application loads, using the </a:t>
            </a:r>
            <a:r>
              <a:rPr lang="en-US" b="1" i="1" dirty="0"/>
              <a:t>Just-in-Time</a:t>
            </a:r>
            <a:r>
              <a:rPr lang="en-US" b="1" dirty="0"/>
              <a:t> (JIT) compiler</a:t>
            </a:r>
            <a:r>
              <a:rPr lang="en-US" dirty="0"/>
              <a:t>. </a:t>
            </a:r>
          </a:p>
          <a:p>
            <a:r>
              <a:rPr lang="en-US" dirty="0"/>
              <a:t>JIT compilation incurs a runtime performance penalty. Views take longer to render because of the in-browser compilation step. The application is bigger because it includes the Angular compiler and a lot of library code that the application won't actually need. Bigger apps take longer to transmit and are slower to load.</a:t>
            </a:r>
          </a:p>
          <a:p>
            <a:r>
              <a:rPr lang="en-US" dirty="0"/>
              <a:t>Compilation can uncover many component-template binding errors. JIT compilation discovers them at runtime which is later than we'd like.</a:t>
            </a:r>
          </a:p>
          <a:p>
            <a:endParaRPr lang="en-US" dirty="0"/>
          </a:p>
        </p:txBody>
      </p:sp>
    </p:spTree>
    <p:extLst>
      <p:ext uri="{BB962C8B-B14F-4D97-AF65-F5344CB8AC3E}">
        <p14:creationId xmlns:p14="http://schemas.microsoft.com/office/powerpoint/2010/main" val="1410790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Ahead of Time Compilation</a:t>
            </a:r>
          </a:p>
        </p:txBody>
      </p:sp>
      <p:sp>
        <p:nvSpPr>
          <p:cNvPr id="3" name="Content Placeholder 2"/>
          <p:cNvSpPr>
            <a:spLocks noGrp="1"/>
          </p:cNvSpPr>
          <p:nvPr>
            <p:ph idx="1"/>
          </p:nvPr>
        </p:nvSpPr>
        <p:spPr/>
        <p:txBody>
          <a:bodyPr>
            <a:normAutofit fontScale="70000" lnSpcReduction="20000"/>
          </a:bodyPr>
          <a:lstStyle/>
          <a:p>
            <a:r>
              <a:rPr lang="en-US" i="1" dirty="0"/>
              <a:t>Faster rendering</a:t>
            </a:r>
            <a:endParaRPr lang="en-US" dirty="0"/>
          </a:p>
          <a:p>
            <a:pPr lvl="1"/>
            <a:r>
              <a:rPr lang="en-US" dirty="0"/>
              <a:t>With AOT, the browser downloads a pre-compiled version of the application. The browser loads executable code so it can render the application immediately, without waiting to compile the app first.</a:t>
            </a:r>
          </a:p>
          <a:p>
            <a:r>
              <a:rPr lang="en-US" i="1" dirty="0"/>
              <a:t>Fewer asynchronous requests</a:t>
            </a:r>
            <a:endParaRPr lang="en-US" dirty="0"/>
          </a:p>
          <a:p>
            <a:pPr lvl="1"/>
            <a:r>
              <a:rPr lang="en-US" dirty="0"/>
              <a:t>The compiler </a:t>
            </a:r>
            <a:r>
              <a:rPr lang="en-US" i="1" dirty="0" err="1"/>
              <a:t>inlines</a:t>
            </a:r>
            <a:r>
              <a:rPr lang="en-US" dirty="0"/>
              <a:t> external html templates and </a:t>
            </a:r>
            <a:r>
              <a:rPr lang="en-US" dirty="0" err="1"/>
              <a:t>css</a:t>
            </a:r>
            <a:r>
              <a:rPr lang="en-US" dirty="0"/>
              <a:t> style sheets within the application JavaScript, eliminating separate ajax requests for those source files.</a:t>
            </a:r>
          </a:p>
          <a:p>
            <a:r>
              <a:rPr lang="en-US" i="1" dirty="0"/>
              <a:t>Smaller Angular framework download size</a:t>
            </a:r>
            <a:endParaRPr lang="en-US" dirty="0"/>
          </a:p>
          <a:p>
            <a:pPr lvl="1"/>
            <a:r>
              <a:rPr lang="en-US" dirty="0"/>
              <a:t>There's no need to download the Angular compiler if the app is already compiled. The compiler is roughly half of Angular itself, so omitting it dramatically reduces the application payload.</a:t>
            </a:r>
          </a:p>
          <a:p>
            <a:r>
              <a:rPr lang="en-US" i="1" dirty="0"/>
              <a:t>Detect template errors earlier</a:t>
            </a:r>
            <a:endParaRPr lang="en-US" dirty="0"/>
          </a:p>
          <a:p>
            <a:pPr lvl="1"/>
            <a:r>
              <a:rPr lang="en-US" dirty="0"/>
              <a:t>The AOT compiler detects and reports template binding errors during the build step before users can see them.</a:t>
            </a:r>
          </a:p>
          <a:p>
            <a:r>
              <a:rPr lang="en-US" i="1" dirty="0"/>
              <a:t>Better security</a:t>
            </a:r>
            <a:endParaRPr lang="en-US" dirty="0"/>
          </a:p>
          <a:p>
            <a:pPr lvl="1"/>
            <a:r>
              <a:rPr lang="en-US" dirty="0"/>
              <a:t>AOT compiles HTML templates and components into JavaScript files long before they are served to the client. With no templates to read and no risky client-side HTML or JavaScript evaluation, there are fewer opportunities for injection attacks.</a:t>
            </a:r>
          </a:p>
        </p:txBody>
      </p:sp>
    </p:spTree>
    <p:extLst>
      <p:ext uri="{BB962C8B-B14F-4D97-AF65-F5344CB8AC3E}">
        <p14:creationId xmlns:p14="http://schemas.microsoft.com/office/powerpoint/2010/main" val="2250725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Treeshaking</a:t>
            </a:r>
            <a:r>
              <a:rPr lang="en-US" dirty="0"/>
              <a:t> – Making application smaller</a:t>
            </a:r>
          </a:p>
        </p:txBody>
      </p:sp>
      <p:sp>
        <p:nvSpPr>
          <p:cNvPr id="3" name="Content Placeholder 2"/>
          <p:cNvSpPr>
            <a:spLocks noGrp="1"/>
          </p:cNvSpPr>
          <p:nvPr>
            <p:ph idx="1"/>
          </p:nvPr>
        </p:nvSpPr>
        <p:spPr/>
        <p:txBody>
          <a:bodyPr/>
          <a:lstStyle/>
          <a:p>
            <a:r>
              <a:rPr lang="en-US" dirty="0"/>
              <a:t>Tree shaking is the ability to remove any code that we are not actually using in our application from the final bundle. It's one of the most effective techniques to reduce the footprint of an application.</a:t>
            </a:r>
          </a:p>
          <a:p>
            <a:r>
              <a:rPr lang="en-US" dirty="0"/>
              <a:t>You may think “all my code is being used!”</a:t>
            </a:r>
          </a:p>
          <a:p>
            <a:pPr lvl="1"/>
            <a:r>
              <a:rPr lang="en-US" dirty="0"/>
              <a:t>Third party libraries</a:t>
            </a:r>
          </a:p>
          <a:p>
            <a:pPr lvl="1"/>
            <a:r>
              <a:rPr lang="en-US" dirty="0"/>
              <a:t>Redundant code </a:t>
            </a:r>
            <a:r>
              <a:rPr lang="en-US" dirty="0" err="1"/>
              <a:t>etc</a:t>
            </a:r>
            <a:endParaRPr lang="en-US" dirty="0"/>
          </a:p>
          <a:p>
            <a:r>
              <a:rPr lang="en-US" dirty="0"/>
              <a:t>Done using </a:t>
            </a:r>
            <a:r>
              <a:rPr lang="en-US" dirty="0" err="1"/>
              <a:t>Webpack</a:t>
            </a:r>
            <a:r>
              <a:rPr lang="en-US" dirty="0"/>
              <a:t> 2.</a:t>
            </a:r>
          </a:p>
          <a:p>
            <a:r>
              <a:rPr lang="en-US" dirty="0"/>
              <a:t>Can be included as part of the build process</a:t>
            </a:r>
          </a:p>
          <a:p>
            <a:r>
              <a:rPr lang="en-US" dirty="0"/>
              <a:t>Very easily done using……</a:t>
            </a:r>
            <a:endParaRPr lang="en-US" dirty="0"/>
          </a:p>
        </p:txBody>
      </p:sp>
    </p:spTree>
    <p:extLst>
      <p:ext uri="{BB962C8B-B14F-4D97-AF65-F5344CB8AC3E}">
        <p14:creationId xmlns:p14="http://schemas.microsoft.com/office/powerpoint/2010/main" val="609188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Angular Command Line Interface</a:t>
            </a:r>
          </a:p>
        </p:txBody>
      </p:sp>
      <p:sp>
        <p:nvSpPr>
          <p:cNvPr id="3" name="Content Placeholder 2"/>
          <p:cNvSpPr>
            <a:spLocks noGrp="1"/>
          </p:cNvSpPr>
          <p:nvPr>
            <p:ph idx="1"/>
          </p:nvPr>
        </p:nvSpPr>
        <p:spPr/>
        <p:txBody>
          <a:bodyPr>
            <a:normAutofit lnSpcReduction="10000"/>
          </a:bodyPr>
          <a:lstStyle/>
          <a:p>
            <a:pPr marL="0" indent="0">
              <a:buNone/>
            </a:pPr>
            <a:r>
              <a:rPr lang="en-US" dirty="0"/>
              <a:t>Use angular cli (command line interface)</a:t>
            </a:r>
          </a:p>
          <a:p>
            <a:pPr lvl="1"/>
            <a:r>
              <a:rPr lang="en-US" dirty="0">
                <a:hlinkClick r:id="rId2"/>
              </a:rPr>
              <a:t>https://github.com/angular/angular-cli</a:t>
            </a:r>
            <a:endParaRPr lang="en-US" dirty="0"/>
          </a:p>
          <a:p>
            <a:pPr lvl="1"/>
            <a:r>
              <a:rPr lang="en-US" dirty="0"/>
              <a:t>Automatic change detection, can just change code while you are developing and your browser will automatically be refreshed</a:t>
            </a:r>
          </a:p>
          <a:p>
            <a:pPr lvl="1"/>
            <a:r>
              <a:rPr lang="en-US" dirty="0"/>
              <a:t>Built in commands to create components, directives </a:t>
            </a:r>
            <a:r>
              <a:rPr lang="en-US" dirty="0" err="1"/>
              <a:t>etc</a:t>
            </a:r>
            <a:endParaRPr lang="en-US" dirty="0"/>
          </a:p>
          <a:p>
            <a:pPr lvl="1"/>
            <a:r>
              <a:rPr lang="en-US" dirty="0"/>
              <a:t>Run karma tests</a:t>
            </a:r>
          </a:p>
          <a:p>
            <a:pPr lvl="1"/>
            <a:r>
              <a:rPr lang="en-US" dirty="0"/>
              <a:t>Run full project linting</a:t>
            </a:r>
          </a:p>
          <a:p>
            <a:pPr lvl="1"/>
            <a:r>
              <a:rPr lang="en-US" dirty="0"/>
              <a:t>Automates build process</a:t>
            </a:r>
          </a:p>
          <a:p>
            <a:pPr lvl="2"/>
            <a:r>
              <a:rPr lang="en-US" dirty="0"/>
              <a:t>Ahead of time compilation</a:t>
            </a:r>
          </a:p>
          <a:p>
            <a:pPr lvl="2"/>
            <a:r>
              <a:rPr lang="en-US" dirty="0"/>
              <a:t>Copies all the files you need to make deployment easy</a:t>
            </a:r>
          </a:p>
          <a:p>
            <a:pPr lvl="2"/>
            <a:r>
              <a:rPr lang="en-US" dirty="0"/>
              <a:t>Joins all the files together and “tree-shakes” your code to make it a small as possible</a:t>
            </a:r>
          </a:p>
          <a:p>
            <a:pPr lvl="2"/>
            <a:r>
              <a:rPr lang="en-US" dirty="0"/>
              <a:t>Automates </a:t>
            </a:r>
            <a:r>
              <a:rPr lang="en-US" dirty="0" err="1"/>
              <a:t>css</a:t>
            </a:r>
            <a:r>
              <a:rPr lang="en-US" dirty="0"/>
              <a:t>/</a:t>
            </a:r>
            <a:r>
              <a:rPr lang="en-US" dirty="0" err="1"/>
              <a:t>js</a:t>
            </a:r>
            <a:r>
              <a:rPr lang="en-US" dirty="0"/>
              <a:t> compression</a:t>
            </a:r>
          </a:p>
        </p:txBody>
      </p:sp>
    </p:spTree>
    <p:extLst>
      <p:ext uri="{BB962C8B-B14F-4D97-AF65-F5344CB8AC3E}">
        <p14:creationId xmlns:p14="http://schemas.microsoft.com/office/powerpoint/2010/main" val="7579406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Angular </a:t>
            </a:r>
            <a:r>
              <a:rPr lang="en-US" dirty="0" err="1"/>
              <a:t>Cli</a:t>
            </a:r>
            <a:r>
              <a:rPr lang="en-US" dirty="0"/>
              <a:t> Getting Started</a:t>
            </a:r>
          </a:p>
        </p:txBody>
      </p:sp>
      <p:sp>
        <p:nvSpPr>
          <p:cNvPr id="3" name="Content Placeholder 2"/>
          <p:cNvSpPr>
            <a:spLocks noGrp="1"/>
          </p:cNvSpPr>
          <p:nvPr>
            <p:ph idx="1"/>
          </p:nvPr>
        </p:nvSpPr>
        <p:spPr/>
        <p:txBody>
          <a:bodyPr>
            <a:normAutofit lnSpcReduction="10000"/>
          </a:bodyPr>
          <a:lstStyle/>
          <a:p>
            <a:pPr marL="0" indent="0">
              <a:buNone/>
            </a:pPr>
            <a:r>
              <a:rPr lang="en-US" dirty="0" err="1"/>
              <a:t>npm</a:t>
            </a:r>
            <a:r>
              <a:rPr lang="en-US" dirty="0"/>
              <a:t> install –g angular-cli</a:t>
            </a:r>
          </a:p>
          <a:p>
            <a:pPr marL="0" indent="0">
              <a:buNone/>
            </a:pPr>
            <a:r>
              <a:rPr lang="en-US" dirty="0"/>
              <a:t>ng new new-app</a:t>
            </a:r>
          </a:p>
          <a:p>
            <a:pPr marL="0" indent="0">
              <a:buNone/>
            </a:pPr>
            <a:r>
              <a:rPr lang="en-US" dirty="0"/>
              <a:t>cd new-app</a:t>
            </a:r>
          </a:p>
          <a:p>
            <a:pPr marL="0" indent="0">
              <a:buNone/>
            </a:pPr>
            <a:r>
              <a:rPr lang="en-US" dirty="0"/>
              <a:t>ng serve</a:t>
            </a:r>
          </a:p>
          <a:p>
            <a:pPr marL="0" indent="0">
              <a:buNone/>
            </a:pPr>
            <a:endParaRPr lang="en-US" dirty="0"/>
          </a:p>
          <a:p>
            <a:pPr marL="0" indent="0">
              <a:buNone/>
            </a:pPr>
            <a:r>
              <a:rPr lang="en-US" dirty="0"/>
              <a:t>Other Commands</a:t>
            </a:r>
          </a:p>
          <a:p>
            <a:r>
              <a:rPr lang="en-US" dirty="0"/>
              <a:t>ng generate …. (components, routes, services)</a:t>
            </a:r>
          </a:p>
          <a:p>
            <a:r>
              <a:rPr lang="en-US" dirty="0"/>
              <a:t>ng build -- prod</a:t>
            </a:r>
          </a:p>
          <a:p>
            <a:r>
              <a:rPr lang="en-US" dirty="0"/>
              <a:t>ng build -- dev</a:t>
            </a:r>
          </a:p>
          <a:p>
            <a:endParaRPr lang="en-US" dirty="0"/>
          </a:p>
          <a:p>
            <a:endParaRPr lang="en-US" dirty="0"/>
          </a:p>
        </p:txBody>
      </p:sp>
    </p:spTree>
    <p:extLst>
      <p:ext uri="{BB962C8B-B14F-4D97-AF65-F5344CB8AC3E}">
        <p14:creationId xmlns:p14="http://schemas.microsoft.com/office/powerpoint/2010/main" val="2249103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Angular </a:t>
            </a:r>
            <a:r>
              <a:rPr lang="en-US" dirty="0" err="1"/>
              <a:t>Cli</a:t>
            </a:r>
            <a:r>
              <a:rPr lang="en-US" dirty="0"/>
              <a:t> build output</a:t>
            </a:r>
          </a:p>
        </p:txBody>
      </p:sp>
      <p:pic>
        <p:nvPicPr>
          <p:cNvPr id="4" name="Content Placeholder 3"/>
          <p:cNvPicPr>
            <a:picLocks noGrp="1" noChangeAspect="1"/>
          </p:cNvPicPr>
          <p:nvPr>
            <p:ph sz="half" idx="1"/>
          </p:nvPr>
        </p:nvPicPr>
        <p:blipFill>
          <a:blip r:embed="rId2"/>
          <a:stretch>
            <a:fillRect/>
          </a:stretch>
        </p:blipFill>
        <p:spPr>
          <a:xfrm>
            <a:off x="915436" y="1825625"/>
            <a:ext cx="5027128" cy="4351338"/>
          </a:xfrm>
          <a:prstGeom prst="rect">
            <a:avLst/>
          </a:prstGeom>
        </p:spPr>
      </p:pic>
      <p:sp>
        <p:nvSpPr>
          <p:cNvPr id="3" name="Content Placeholder 2"/>
          <p:cNvSpPr>
            <a:spLocks noGrp="1"/>
          </p:cNvSpPr>
          <p:nvPr>
            <p:ph sz="half" idx="2"/>
          </p:nvPr>
        </p:nvSpPr>
        <p:spPr/>
        <p:txBody>
          <a:bodyPr/>
          <a:lstStyle/>
          <a:p>
            <a:r>
              <a:rPr lang="en-US" dirty="0"/>
              <a:t>Creates file with </a:t>
            </a:r>
            <a:r>
              <a:rPr lang="en-US" dirty="0" err="1"/>
              <a:t>guid</a:t>
            </a:r>
            <a:r>
              <a:rPr lang="en-US" dirty="0"/>
              <a:t> names based on if content has changed</a:t>
            </a:r>
          </a:p>
          <a:p>
            <a:r>
              <a:rPr lang="en-US" dirty="0"/>
              <a:t>Makes caching easy</a:t>
            </a:r>
          </a:p>
          <a:p>
            <a:r>
              <a:rPr lang="en-US" dirty="0"/>
              <a:t>Splits up scripts (your code, reference libraries </a:t>
            </a:r>
            <a:r>
              <a:rPr lang="en-US" dirty="0" err="1"/>
              <a:t>etc</a:t>
            </a:r>
            <a:r>
              <a:rPr lang="en-US" dirty="0"/>
              <a:t>)</a:t>
            </a:r>
          </a:p>
          <a:p>
            <a:r>
              <a:rPr lang="en-US" dirty="0"/>
              <a:t>Can make it include files as required</a:t>
            </a:r>
          </a:p>
          <a:p>
            <a:r>
              <a:rPr lang="en-US" dirty="0"/>
              <a:t>Copy to server and it will just work</a:t>
            </a:r>
          </a:p>
        </p:txBody>
      </p:sp>
    </p:spTree>
    <p:extLst>
      <p:ext uri="{BB962C8B-B14F-4D97-AF65-F5344CB8AC3E}">
        <p14:creationId xmlns:p14="http://schemas.microsoft.com/office/powerpoint/2010/main" val="18789427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Frameworks</a:t>
            </a:r>
          </a:p>
        </p:txBody>
      </p:sp>
      <p:sp>
        <p:nvSpPr>
          <p:cNvPr id="3" name="Content Placeholder 2"/>
          <p:cNvSpPr>
            <a:spLocks noGrp="1"/>
          </p:cNvSpPr>
          <p:nvPr>
            <p:ph idx="1"/>
          </p:nvPr>
        </p:nvSpPr>
        <p:spPr/>
        <p:txBody>
          <a:bodyPr/>
          <a:lstStyle/>
          <a:p>
            <a:r>
              <a:rPr lang="en-US" dirty="0"/>
              <a:t>Many component vendors</a:t>
            </a:r>
          </a:p>
          <a:p>
            <a:pPr lvl="1"/>
            <a:r>
              <a:rPr lang="en-US" dirty="0" err="1"/>
              <a:t>Telerik</a:t>
            </a:r>
            <a:r>
              <a:rPr lang="en-US" dirty="0"/>
              <a:t> - </a:t>
            </a:r>
            <a:r>
              <a:rPr lang="en-US" dirty="0">
                <a:hlinkClick r:id="rId2"/>
              </a:rPr>
              <a:t>http://www.telerik.com/kendo-angular-ui/</a:t>
            </a:r>
            <a:endParaRPr lang="en-US" dirty="0"/>
          </a:p>
          <a:p>
            <a:pPr lvl="1"/>
            <a:r>
              <a:rPr lang="en-US" dirty="0" err="1"/>
              <a:t>Wijmo</a:t>
            </a:r>
            <a:r>
              <a:rPr lang="en-US" dirty="0"/>
              <a:t> - http://wijmo.com/angular2/</a:t>
            </a:r>
          </a:p>
          <a:p>
            <a:pPr lvl="1"/>
            <a:r>
              <a:rPr lang="en-US" dirty="0"/>
              <a:t>Dev Extreme - </a:t>
            </a:r>
            <a:r>
              <a:rPr lang="en-US" dirty="0">
                <a:hlinkClick r:id="rId3"/>
              </a:rPr>
              <a:t>https://www.npmjs.com/package/devextreme-angular</a:t>
            </a:r>
            <a:endParaRPr lang="en-US" dirty="0"/>
          </a:p>
          <a:p>
            <a:pPr lvl="1"/>
            <a:r>
              <a:rPr lang="en-US" dirty="0"/>
              <a:t>Material - </a:t>
            </a:r>
            <a:r>
              <a:rPr lang="en-US" dirty="0">
                <a:hlinkClick r:id="rId4"/>
              </a:rPr>
              <a:t>https://material.angular.io/</a:t>
            </a:r>
            <a:endParaRPr lang="en-US" dirty="0"/>
          </a:p>
          <a:p>
            <a:pPr lvl="1"/>
            <a:endParaRPr lang="en-US" dirty="0"/>
          </a:p>
          <a:p>
            <a:r>
              <a:rPr lang="en-US" dirty="0"/>
              <a:t>Most are still a work in progress</a:t>
            </a:r>
          </a:p>
          <a:p>
            <a:r>
              <a:rPr lang="en-US" dirty="0"/>
              <a:t>We are currently using Dev Extreme (as they are reusing their old code base, they are more complete)</a:t>
            </a:r>
          </a:p>
        </p:txBody>
      </p:sp>
    </p:spTree>
    <p:extLst>
      <p:ext uri="{BB962C8B-B14F-4D97-AF65-F5344CB8AC3E}">
        <p14:creationId xmlns:p14="http://schemas.microsoft.com/office/powerpoint/2010/main" val="31976880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 Demo of Application</a:t>
            </a:r>
          </a:p>
        </p:txBody>
      </p:sp>
      <p:sp>
        <p:nvSpPr>
          <p:cNvPr id="3" name="Content Placeholder 2"/>
          <p:cNvSpPr>
            <a:spLocks noGrp="1"/>
          </p:cNvSpPr>
          <p:nvPr>
            <p:ph idx="1"/>
          </p:nvPr>
        </p:nvSpPr>
        <p:spPr/>
        <p:txBody>
          <a:bodyPr/>
          <a:lstStyle/>
          <a:p>
            <a:r>
              <a:rPr lang="en-US" dirty="0"/>
              <a:t>Demonstrate</a:t>
            </a:r>
          </a:p>
          <a:p>
            <a:pPr lvl="1"/>
            <a:r>
              <a:rPr lang="en-US" dirty="0"/>
              <a:t>Speed</a:t>
            </a:r>
          </a:p>
          <a:p>
            <a:pPr lvl="1"/>
            <a:r>
              <a:rPr lang="en-US" dirty="0"/>
              <a:t>Translation</a:t>
            </a:r>
          </a:p>
          <a:p>
            <a:pPr lvl="1"/>
            <a:r>
              <a:rPr lang="en-US" dirty="0"/>
              <a:t>Services</a:t>
            </a:r>
          </a:p>
          <a:p>
            <a:pPr lvl="1"/>
            <a:r>
              <a:rPr lang="en-US" dirty="0"/>
              <a:t>Security</a:t>
            </a:r>
          </a:p>
          <a:p>
            <a:endParaRPr lang="en-US" dirty="0"/>
          </a:p>
        </p:txBody>
      </p:sp>
    </p:spTree>
    <p:extLst>
      <p:ext uri="{BB962C8B-B14F-4D97-AF65-F5344CB8AC3E}">
        <p14:creationId xmlns:p14="http://schemas.microsoft.com/office/powerpoint/2010/main" val="12536955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r>
              <a:rPr lang="en-US" dirty="0"/>
              <a:t>Presentation will be up on my site</a:t>
            </a:r>
          </a:p>
          <a:p>
            <a:pPr marL="457200" lvl="1" indent="0">
              <a:buNone/>
            </a:pPr>
            <a:r>
              <a:rPr lang="en-US" dirty="0">
                <a:hlinkClick r:id="rId2"/>
              </a:rPr>
              <a:t>www.petermessenger.com</a:t>
            </a:r>
            <a:endParaRPr lang="en-US" dirty="0"/>
          </a:p>
          <a:p>
            <a:endParaRPr lang="en-US" dirty="0"/>
          </a:p>
          <a:p>
            <a:pPr marL="0" indent="0">
              <a:buNone/>
            </a:pPr>
            <a:r>
              <a:rPr lang="en-US" dirty="0"/>
              <a:t>Looking for employment</a:t>
            </a:r>
          </a:p>
          <a:p>
            <a:r>
              <a:rPr lang="en-US" dirty="0"/>
              <a:t>Want to work on Angular 2 Project?</a:t>
            </a:r>
          </a:p>
          <a:p>
            <a:pPr marL="457200" lvl="1" indent="0">
              <a:buNone/>
            </a:pPr>
            <a:r>
              <a:rPr lang="en-US" dirty="0"/>
              <a:t>Come and see me, </a:t>
            </a:r>
            <a:r>
              <a:rPr lang="en-US"/>
              <a:t>Kip McGrath </a:t>
            </a:r>
            <a:r>
              <a:rPr lang="en-US" dirty="0"/>
              <a:t>is hiring.</a:t>
            </a:r>
          </a:p>
        </p:txBody>
      </p:sp>
    </p:spTree>
    <p:extLst>
      <p:ext uri="{BB962C8B-B14F-4D97-AF65-F5344CB8AC3E}">
        <p14:creationId xmlns:p14="http://schemas.microsoft.com/office/powerpoint/2010/main" val="1500194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I am working on</a:t>
            </a:r>
          </a:p>
        </p:txBody>
      </p:sp>
      <p:sp>
        <p:nvSpPr>
          <p:cNvPr id="3" name="Content Placeholder 2"/>
          <p:cNvSpPr>
            <a:spLocks noGrp="1"/>
          </p:cNvSpPr>
          <p:nvPr>
            <p:ph idx="1"/>
          </p:nvPr>
        </p:nvSpPr>
        <p:spPr/>
        <p:txBody>
          <a:bodyPr numCol="2">
            <a:normAutofit fontScale="92500" lnSpcReduction="10000"/>
          </a:bodyPr>
          <a:lstStyle/>
          <a:p>
            <a:r>
              <a:rPr lang="en-US" dirty="0"/>
              <a:t>Teaching portal, setting up and doing lessons collaboratively</a:t>
            </a:r>
          </a:p>
          <a:p>
            <a:pPr lvl="1"/>
            <a:r>
              <a:rPr lang="en-US" sz="2600" dirty="0"/>
              <a:t>Kids (5 years and up)</a:t>
            </a:r>
          </a:p>
          <a:p>
            <a:pPr lvl="1"/>
            <a:r>
              <a:rPr lang="en-US" sz="2600" dirty="0"/>
              <a:t>People with reading or learning difficulties</a:t>
            </a:r>
          </a:p>
          <a:p>
            <a:pPr lvl="1"/>
            <a:r>
              <a:rPr lang="en-US" sz="2600" dirty="0"/>
              <a:t>Approximately 650 </a:t>
            </a:r>
            <a:r>
              <a:rPr lang="en-US" sz="2600" dirty="0" err="1"/>
              <a:t>centres</a:t>
            </a:r>
            <a:r>
              <a:rPr lang="en-US" sz="2600" dirty="0"/>
              <a:t> around Australia</a:t>
            </a:r>
          </a:p>
          <a:p>
            <a:pPr lvl="1"/>
            <a:r>
              <a:rPr lang="en-US" sz="2600" dirty="0"/>
              <a:t>40,000+ students per week</a:t>
            </a:r>
          </a:p>
          <a:p>
            <a:pPr lvl="1"/>
            <a:r>
              <a:rPr lang="en-US" sz="2600" dirty="0"/>
              <a:t>Also other countries – England, New Zealand, Singapore </a:t>
            </a:r>
            <a:r>
              <a:rPr lang="en-US" sz="2600" dirty="0" err="1"/>
              <a:t>etc</a:t>
            </a:r>
            <a:endParaRPr lang="en-US" sz="2600" dirty="0"/>
          </a:p>
          <a:p>
            <a:pPr marL="0" indent="0">
              <a:buNone/>
            </a:pPr>
            <a:endParaRPr lang="en-US" dirty="0"/>
          </a:p>
          <a:p>
            <a:pPr marL="0" indent="0">
              <a:buNone/>
            </a:pPr>
            <a:endParaRPr lang="en-US" dirty="0"/>
          </a:p>
          <a:p>
            <a:pPr marL="0" indent="0">
              <a:buNone/>
            </a:pPr>
            <a:r>
              <a:rPr lang="en-US" dirty="0"/>
              <a:t>Technology</a:t>
            </a:r>
          </a:p>
          <a:p>
            <a:pPr lvl="1"/>
            <a:r>
              <a:rPr lang="en-US" dirty="0"/>
              <a:t>Angular 2 Front End</a:t>
            </a:r>
          </a:p>
          <a:p>
            <a:pPr lvl="1"/>
            <a:r>
              <a:rPr lang="en-US" dirty="0"/>
              <a:t>Dev Express Components</a:t>
            </a:r>
          </a:p>
          <a:p>
            <a:pPr lvl="1"/>
            <a:r>
              <a:rPr lang="en-US" dirty="0"/>
              <a:t>Socket IO, Video conferencing functionality</a:t>
            </a:r>
          </a:p>
          <a:p>
            <a:pPr lvl="1"/>
            <a:r>
              <a:rPr lang="en-US" dirty="0"/>
              <a:t>ASP NET core web </a:t>
            </a:r>
            <a:r>
              <a:rPr lang="en-US" dirty="0" err="1"/>
              <a:t>api</a:t>
            </a:r>
            <a:r>
              <a:rPr lang="en-US" dirty="0"/>
              <a:t> back end</a:t>
            </a:r>
          </a:p>
          <a:p>
            <a:pPr lvl="1"/>
            <a:endParaRPr lang="en-US" dirty="0"/>
          </a:p>
          <a:p>
            <a:r>
              <a:rPr lang="en-US" dirty="0"/>
              <a:t>Replacing</a:t>
            </a:r>
          </a:p>
          <a:p>
            <a:pPr lvl="1"/>
            <a:r>
              <a:rPr lang="en-US" dirty="0" err="1"/>
              <a:t>JQuery</a:t>
            </a:r>
            <a:r>
              <a:rPr lang="en-US" dirty="0"/>
              <a:t>/JavaScript Front End</a:t>
            </a:r>
          </a:p>
          <a:p>
            <a:pPr lvl="1"/>
            <a:r>
              <a:rPr lang="en-US" dirty="0"/>
              <a:t>Mix of lots of libraries</a:t>
            </a:r>
          </a:p>
          <a:p>
            <a:pPr lvl="1"/>
            <a:r>
              <a:rPr lang="en-US" dirty="0"/>
              <a:t>MVC Back end</a:t>
            </a:r>
          </a:p>
          <a:p>
            <a:pPr lvl="1"/>
            <a:endParaRPr lang="en-US" dirty="0"/>
          </a:p>
        </p:txBody>
      </p:sp>
    </p:spTree>
    <p:extLst>
      <p:ext uri="{BB962C8B-B14F-4D97-AF65-F5344CB8AC3E}">
        <p14:creationId xmlns:p14="http://schemas.microsoft.com/office/powerpoint/2010/main" val="2976037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Angular 2?</a:t>
            </a:r>
          </a:p>
        </p:txBody>
      </p:sp>
      <p:sp>
        <p:nvSpPr>
          <p:cNvPr id="3" name="Content Placeholder 2"/>
          <p:cNvSpPr>
            <a:spLocks noGrp="1"/>
          </p:cNvSpPr>
          <p:nvPr>
            <p:ph idx="1"/>
          </p:nvPr>
        </p:nvSpPr>
        <p:spPr/>
        <p:txBody>
          <a:bodyPr/>
          <a:lstStyle/>
          <a:p>
            <a:r>
              <a:rPr lang="en-US" dirty="0"/>
              <a:t>Angular 1 was originally developed in 2009</a:t>
            </a:r>
          </a:p>
          <a:p>
            <a:r>
              <a:rPr lang="en-US" dirty="0"/>
              <a:t>Angular 2 rewrite was originally started in Sept 2014</a:t>
            </a:r>
          </a:p>
          <a:p>
            <a:r>
              <a:rPr lang="en-US" dirty="0"/>
              <a:t>Released after long beta testing in Sept 2016</a:t>
            </a:r>
          </a:p>
          <a:p>
            <a:pPr marL="0" indent="0">
              <a:buNone/>
            </a:pPr>
            <a:endParaRPr lang="en-US" dirty="0"/>
          </a:p>
          <a:p>
            <a:r>
              <a:rPr lang="en-US" dirty="0"/>
              <a:t>Very popular JavaScript framework for creating web applications</a:t>
            </a:r>
          </a:p>
          <a:p>
            <a:pPr lvl="1"/>
            <a:r>
              <a:rPr lang="en-US" dirty="0"/>
              <a:t>Can also be used to develop native apps using </a:t>
            </a:r>
            <a:r>
              <a:rPr lang="en-US" dirty="0" err="1"/>
              <a:t>Nativescript</a:t>
            </a:r>
            <a:r>
              <a:rPr lang="en-US" dirty="0"/>
              <a:t>, Ionic framework </a:t>
            </a:r>
            <a:r>
              <a:rPr lang="en-US" dirty="0" err="1"/>
              <a:t>etc</a:t>
            </a:r>
            <a:endParaRPr lang="en-US" dirty="0"/>
          </a:p>
          <a:p>
            <a:r>
              <a:rPr lang="en-US" dirty="0"/>
              <a:t>Developed by Google using Typescript (a “typed” subset of </a:t>
            </a:r>
            <a:r>
              <a:rPr lang="en-US" dirty="0" err="1"/>
              <a:t>javascript</a:t>
            </a:r>
            <a:r>
              <a:rPr lang="en-US" dirty="0"/>
              <a:t> from Microsoft)</a:t>
            </a:r>
          </a:p>
          <a:p>
            <a:endParaRPr lang="en-US" dirty="0"/>
          </a:p>
        </p:txBody>
      </p:sp>
    </p:spTree>
    <p:extLst>
      <p:ext uri="{BB962C8B-B14F-4D97-AF65-F5344CB8AC3E}">
        <p14:creationId xmlns:p14="http://schemas.microsoft.com/office/powerpoint/2010/main" val="32313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Angular 2 Popularity</a:t>
            </a:r>
          </a:p>
        </p:txBody>
      </p:sp>
      <p:pic>
        <p:nvPicPr>
          <p:cNvPr id="4" name="Content Placeholder 3"/>
          <p:cNvPicPr>
            <a:picLocks noGrp="1" noChangeAspect="1"/>
          </p:cNvPicPr>
          <p:nvPr>
            <p:ph idx="1"/>
          </p:nvPr>
        </p:nvPicPr>
        <p:blipFill>
          <a:blip r:embed="rId2"/>
          <a:stretch>
            <a:fillRect/>
          </a:stretch>
        </p:blipFill>
        <p:spPr>
          <a:xfrm>
            <a:off x="2279469" y="1825625"/>
            <a:ext cx="8921931" cy="4351338"/>
          </a:xfrm>
          <a:prstGeom prst="rect">
            <a:avLst/>
          </a:prstGeom>
        </p:spPr>
      </p:pic>
    </p:spTree>
    <p:extLst>
      <p:ext uri="{BB962C8B-B14F-4D97-AF65-F5344CB8AC3E}">
        <p14:creationId xmlns:p14="http://schemas.microsoft.com/office/powerpoint/2010/main" val="2341042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Typescript</a:t>
            </a:r>
          </a:p>
        </p:txBody>
      </p:sp>
      <p:sp>
        <p:nvSpPr>
          <p:cNvPr id="3" name="Content Placeholder 2"/>
          <p:cNvSpPr>
            <a:spLocks noGrp="1"/>
          </p:cNvSpPr>
          <p:nvPr>
            <p:ph idx="1"/>
          </p:nvPr>
        </p:nvSpPr>
        <p:spPr/>
        <p:txBody>
          <a:bodyPr>
            <a:normAutofit fontScale="85000" lnSpcReduction="20000"/>
          </a:bodyPr>
          <a:lstStyle/>
          <a:p>
            <a:r>
              <a:rPr lang="en-US" dirty="0"/>
              <a:t>Compile time type checking, </a:t>
            </a:r>
            <a:r>
              <a:rPr lang="en-US" dirty="0" err="1"/>
              <a:t>intellisense</a:t>
            </a:r>
            <a:endParaRPr lang="en-US" dirty="0"/>
          </a:p>
          <a:p>
            <a:pPr marL="0" indent="0">
              <a:buNone/>
            </a:pPr>
            <a:endParaRPr lang="en-US" dirty="0"/>
          </a:p>
          <a:p>
            <a:pPr marL="0" indent="0">
              <a:buNone/>
            </a:pPr>
            <a:r>
              <a:rPr lang="en-US" dirty="0"/>
              <a:t>export interface </a:t>
            </a:r>
            <a:r>
              <a:rPr lang="en-US" dirty="0" err="1"/>
              <a:t>IListItem</a:t>
            </a:r>
            <a:endParaRPr lang="en-US" dirty="0"/>
          </a:p>
          <a:p>
            <a:pPr marL="0" indent="0">
              <a:buNone/>
            </a:pPr>
            <a:r>
              <a:rPr lang="en-US" dirty="0"/>
              <a:t>{</a:t>
            </a:r>
          </a:p>
          <a:p>
            <a:pPr marL="0" indent="0">
              <a:buNone/>
            </a:pPr>
            <a:r>
              <a:rPr lang="en-US" dirty="0"/>
              <a:t>	</a:t>
            </a:r>
            <a:r>
              <a:rPr lang="en-US" dirty="0" err="1"/>
              <a:t>someText</a:t>
            </a:r>
            <a:r>
              <a:rPr lang="en-US" dirty="0"/>
              <a:t>: string;</a:t>
            </a:r>
          </a:p>
          <a:p>
            <a:pPr marL="0" indent="0">
              <a:buNone/>
            </a:pPr>
            <a:r>
              <a:rPr lang="en-US" dirty="0"/>
              <a:t>	</a:t>
            </a:r>
            <a:r>
              <a:rPr lang="en-US" dirty="0" err="1"/>
              <a:t>someNumber</a:t>
            </a:r>
            <a:r>
              <a:rPr lang="en-US" dirty="0"/>
              <a:t>: number;</a:t>
            </a:r>
          </a:p>
          <a:p>
            <a:pPr marL="0" indent="0">
              <a:buNone/>
            </a:pPr>
            <a:r>
              <a:rPr lang="en-US" dirty="0"/>
              <a:t>	</a:t>
            </a:r>
            <a:r>
              <a:rPr lang="en-US" dirty="0" err="1"/>
              <a:t>someDate</a:t>
            </a:r>
            <a:r>
              <a:rPr lang="en-US" dirty="0"/>
              <a:t>: number;</a:t>
            </a:r>
          </a:p>
          <a:p>
            <a:pPr marL="0" indent="0">
              <a:buNone/>
            </a:pPr>
            <a:r>
              <a:rPr lang="en-US" dirty="0"/>
              <a:t>	</a:t>
            </a:r>
            <a:r>
              <a:rPr lang="en-US" dirty="0" err="1"/>
              <a:t>arrayOfStrings</a:t>
            </a:r>
            <a:r>
              <a:rPr lang="en-US" dirty="0"/>
              <a:t>: string[];</a:t>
            </a:r>
          </a:p>
          <a:p>
            <a:pPr marL="0" indent="0">
              <a:buNone/>
            </a:pPr>
            <a:r>
              <a:rPr lang="en-US" dirty="0"/>
              <a:t>}</a:t>
            </a:r>
          </a:p>
          <a:p>
            <a:pPr marL="0" indent="0">
              <a:buNone/>
            </a:pPr>
            <a:endParaRPr lang="en-US" dirty="0"/>
          </a:p>
          <a:p>
            <a:pPr marL="0" indent="0">
              <a:buNone/>
            </a:pPr>
            <a:r>
              <a:rPr lang="en-US" dirty="0"/>
              <a:t>export class </a:t>
            </a:r>
            <a:r>
              <a:rPr lang="en-US" dirty="0" err="1"/>
              <a:t>AppComponent</a:t>
            </a:r>
            <a:r>
              <a:rPr lang="en-US" dirty="0"/>
              <a:t> { </a:t>
            </a:r>
            <a:r>
              <a:rPr lang="en-US" dirty="0" err="1"/>
              <a:t>listItems</a:t>
            </a:r>
            <a:r>
              <a:rPr lang="en-US" dirty="0"/>
              <a:t>: </a:t>
            </a:r>
            <a:r>
              <a:rPr lang="en-US" dirty="0" err="1"/>
              <a:t>IListItem</a:t>
            </a:r>
            <a:r>
              <a:rPr lang="en-US" dirty="0"/>
              <a:t>[]; }</a:t>
            </a:r>
          </a:p>
          <a:p>
            <a:pPr marL="0" indent="0">
              <a:buNone/>
            </a:pPr>
            <a:endParaRPr lang="en-US" dirty="0"/>
          </a:p>
        </p:txBody>
      </p:sp>
    </p:spTree>
    <p:extLst>
      <p:ext uri="{BB962C8B-B14F-4D97-AF65-F5344CB8AC3E}">
        <p14:creationId xmlns:p14="http://schemas.microsoft.com/office/powerpoint/2010/main" val="3462395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Typescript</a:t>
            </a:r>
          </a:p>
        </p:txBody>
      </p:sp>
      <p:sp>
        <p:nvSpPr>
          <p:cNvPr id="3" name="Content Placeholder 2"/>
          <p:cNvSpPr>
            <a:spLocks noGrp="1"/>
          </p:cNvSpPr>
          <p:nvPr>
            <p:ph idx="1"/>
          </p:nvPr>
        </p:nvSpPr>
        <p:spPr/>
        <p:txBody>
          <a:bodyPr>
            <a:normAutofit fontScale="92500" lnSpcReduction="10000"/>
          </a:bodyPr>
          <a:lstStyle/>
          <a:p>
            <a:r>
              <a:rPr lang="en-US" dirty="0"/>
              <a:t>Classes, Interfaces, </a:t>
            </a:r>
            <a:r>
              <a:rPr lang="en-US" dirty="0" err="1"/>
              <a:t>Enums</a:t>
            </a:r>
            <a:r>
              <a:rPr lang="en-US" dirty="0"/>
              <a:t>, Functions</a:t>
            </a:r>
          </a:p>
          <a:p>
            <a:r>
              <a:rPr lang="en-US" dirty="0"/>
              <a:t>Inheritance, Generics</a:t>
            </a:r>
          </a:p>
          <a:p>
            <a:r>
              <a:rPr lang="en-US" dirty="0"/>
              <a:t>Private, Public, Protected</a:t>
            </a:r>
          </a:p>
          <a:p>
            <a:r>
              <a:rPr lang="en-US" dirty="0"/>
              <a:t>Namespaces, Modules</a:t>
            </a:r>
          </a:p>
          <a:p>
            <a:endParaRPr lang="en-US" dirty="0"/>
          </a:p>
          <a:p>
            <a:r>
              <a:rPr lang="en-US" dirty="0"/>
              <a:t>Changes JavaScript for the better (more like C#)</a:t>
            </a:r>
          </a:p>
          <a:p>
            <a:r>
              <a:rPr lang="en-US" dirty="0"/>
              <a:t>Personally, Do not want to develop “vanilla” JavaScript ever again.</a:t>
            </a:r>
          </a:p>
          <a:p>
            <a:endParaRPr lang="en-US" dirty="0"/>
          </a:p>
          <a:p>
            <a:r>
              <a:rPr lang="en-US" dirty="0"/>
              <a:t>See more at</a:t>
            </a:r>
          </a:p>
          <a:p>
            <a:pPr marL="457200" lvl="1" indent="0">
              <a:buNone/>
            </a:pPr>
            <a:r>
              <a:rPr lang="en-US" dirty="0"/>
              <a:t>https://www.typescriptlang.org/</a:t>
            </a:r>
            <a:endParaRPr lang="en-US" dirty="0"/>
          </a:p>
        </p:txBody>
      </p:sp>
    </p:spTree>
    <p:extLst>
      <p:ext uri="{BB962C8B-B14F-4D97-AF65-F5344CB8AC3E}">
        <p14:creationId xmlns:p14="http://schemas.microsoft.com/office/powerpoint/2010/main" val="2720576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a:t>
            </a:r>
          </a:p>
        </p:txBody>
      </p:sp>
      <p:sp>
        <p:nvSpPr>
          <p:cNvPr id="3" name="Content Placeholder 2"/>
          <p:cNvSpPr>
            <a:spLocks noGrp="1"/>
          </p:cNvSpPr>
          <p:nvPr>
            <p:ph idx="1"/>
          </p:nvPr>
        </p:nvSpPr>
        <p:spPr/>
        <p:txBody>
          <a:bodyPr>
            <a:normAutofit fontScale="92500"/>
          </a:bodyPr>
          <a:lstStyle/>
          <a:p>
            <a:r>
              <a:rPr lang="en-US" dirty="0"/>
              <a:t>Complete framework for developing apps</a:t>
            </a:r>
          </a:p>
          <a:p>
            <a:pPr lvl="1"/>
            <a:r>
              <a:rPr lang="en-US" dirty="0"/>
              <a:t>Components – building blocks for apps</a:t>
            </a:r>
          </a:p>
          <a:p>
            <a:pPr lvl="1"/>
            <a:r>
              <a:rPr lang="en-US" dirty="0"/>
              <a:t>Input, Output</a:t>
            </a:r>
          </a:p>
          <a:p>
            <a:pPr lvl="1"/>
            <a:r>
              <a:rPr lang="en-US" dirty="0"/>
              <a:t>Templates</a:t>
            </a:r>
          </a:p>
          <a:p>
            <a:pPr lvl="1"/>
            <a:r>
              <a:rPr lang="en-US" dirty="0"/>
              <a:t>Services (http and more)</a:t>
            </a:r>
          </a:p>
          <a:p>
            <a:pPr lvl="1"/>
            <a:r>
              <a:rPr lang="en-US" dirty="0"/>
              <a:t>Dependency Injection</a:t>
            </a:r>
          </a:p>
          <a:p>
            <a:pPr lvl="1"/>
            <a:r>
              <a:rPr lang="en-US" dirty="0"/>
              <a:t>Observables</a:t>
            </a:r>
          </a:p>
          <a:p>
            <a:pPr lvl="1"/>
            <a:r>
              <a:rPr lang="en-US" dirty="0"/>
              <a:t>Routing, Forms and Modules (skipping explanation of these in this presentation)</a:t>
            </a:r>
          </a:p>
          <a:p>
            <a:pPr marL="0" indent="0">
              <a:buNone/>
            </a:pPr>
            <a:endParaRPr lang="en-US" dirty="0"/>
          </a:p>
          <a:p>
            <a:pPr marL="0" indent="0">
              <a:buNone/>
            </a:pPr>
            <a:r>
              <a:rPr lang="en-US" dirty="0"/>
              <a:t>Get more information at</a:t>
            </a:r>
          </a:p>
          <a:p>
            <a:pPr marL="457200" lvl="1" indent="0">
              <a:buNone/>
            </a:pPr>
            <a:r>
              <a:rPr lang="en-US" dirty="0"/>
              <a:t>https://angular.io/docs/ts/latest/guide/</a:t>
            </a:r>
            <a:endParaRPr lang="en-US" dirty="0"/>
          </a:p>
        </p:txBody>
      </p:sp>
    </p:spTree>
    <p:extLst>
      <p:ext uri="{BB962C8B-B14F-4D97-AF65-F5344CB8AC3E}">
        <p14:creationId xmlns:p14="http://schemas.microsoft.com/office/powerpoint/2010/main" val="3489320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Angular 2 - Components</a:t>
            </a:r>
          </a:p>
        </p:txBody>
      </p:sp>
      <p:sp>
        <p:nvSpPr>
          <p:cNvPr id="3" name="Content Placeholder 2"/>
          <p:cNvSpPr>
            <a:spLocks noGrp="1"/>
          </p:cNvSpPr>
          <p:nvPr>
            <p:ph idx="1"/>
          </p:nvPr>
        </p:nvSpPr>
        <p:spPr/>
        <p:txBody>
          <a:bodyPr>
            <a:normAutofit lnSpcReduction="10000"/>
          </a:bodyPr>
          <a:lstStyle/>
          <a:p>
            <a:r>
              <a:rPr lang="en-US" dirty="0"/>
              <a:t>Develop components – promotes clean testable code</a:t>
            </a:r>
          </a:p>
          <a:p>
            <a:pPr marL="0" indent="0">
              <a:buNone/>
            </a:pPr>
            <a:endParaRPr lang="en-US" dirty="0"/>
          </a:p>
          <a:p>
            <a:pPr marL="0" indent="0">
              <a:buNone/>
            </a:pPr>
            <a:r>
              <a:rPr lang="en-US" dirty="0"/>
              <a:t>import { Component } from '@angular/core';</a:t>
            </a:r>
          </a:p>
          <a:p>
            <a:pPr marL="0" indent="0">
              <a:buNone/>
            </a:pPr>
            <a:endParaRPr lang="en-US" dirty="0"/>
          </a:p>
          <a:p>
            <a:pPr marL="0" indent="0">
              <a:buNone/>
            </a:pPr>
            <a:r>
              <a:rPr lang="en-US" dirty="0"/>
              <a:t>@Component({</a:t>
            </a:r>
          </a:p>
          <a:p>
            <a:pPr marL="0" indent="0">
              <a:buNone/>
            </a:pPr>
            <a:r>
              <a:rPr lang="en-US" dirty="0"/>
              <a:t>  selector: 'my-app',</a:t>
            </a:r>
          </a:p>
          <a:p>
            <a:pPr marL="0" indent="0">
              <a:buNone/>
            </a:pPr>
            <a:r>
              <a:rPr lang="en-US" dirty="0"/>
              <a:t>  template: `&lt;h1&gt;Hello {{name}}&lt;/h1&gt;`</a:t>
            </a:r>
          </a:p>
          <a:p>
            <a:pPr marL="0" indent="0">
              <a:buNone/>
            </a:pPr>
            <a:r>
              <a:rPr lang="en-US" dirty="0"/>
              <a:t>})</a:t>
            </a:r>
          </a:p>
          <a:p>
            <a:pPr marL="0" indent="0">
              <a:buNone/>
            </a:pPr>
            <a:r>
              <a:rPr lang="en-US" dirty="0"/>
              <a:t>export class </a:t>
            </a:r>
            <a:r>
              <a:rPr lang="en-US" dirty="0" err="1"/>
              <a:t>AppComponent</a:t>
            </a:r>
            <a:r>
              <a:rPr lang="en-US" dirty="0"/>
              <a:t> { name = 'Angular'; }</a:t>
            </a:r>
          </a:p>
          <a:p>
            <a:endParaRPr lang="en-US" dirty="0"/>
          </a:p>
        </p:txBody>
      </p:sp>
    </p:spTree>
    <p:extLst>
      <p:ext uri="{BB962C8B-B14F-4D97-AF65-F5344CB8AC3E}">
        <p14:creationId xmlns:p14="http://schemas.microsoft.com/office/powerpoint/2010/main" val="2811587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397</TotalTime>
  <Words>1655</Words>
  <Application>Microsoft Office PowerPoint</Application>
  <PresentationFormat>Widescreen</PresentationFormat>
  <Paragraphs>291</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An introduction to Angular 2</vt:lpstr>
      <vt:lpstr>My Development History</vt:lpstr>
      <vt:lpstr>Application I am working on</vt:lpstr>
      <vt:lpstr>What is Angular 2?</vt:lpstr>
      <vt:lpstr>Angular 2 Popularity</vt:lpstr>
      <vt:lpstr>Benefits of Angular 2 - Typescript</vt:lpstr>
      <vt:lpstr>Typescript</vt:lpstr>
      <vt:lpstr>Benefits of Angular 2</vt:lpstr>
      <vt:lpstr>Benefits of Angular 2 - Components</vt:lpstr>
      <vt:lpstr>Benefits of Angular 2 - Events</vt:lpstr>
      <vt:lpstr>Benefits of Angular 2 - Input</vt:lpstr>
      <vt:lpstr>Benefits of Angular 2 - Output</vt:lpstr>
      <vt:lpstr>Benefits of Angular 2 - Templates</vt:lpstr>
      <vt:lpstr>Benefits of Angular 2 - Templates</vt:lpstr>
      <vt:lpstr>Benefits of Angular 2 – Templates continued</vt:lpstr>
      <vt:lpstr>Benefits of Angular 2 – Services/Injectable</vt:lpstr>
      <vt:lpstr>Benefits of Angular 2 – Services/Injectable</vt:lpstr>
      <vt:lpstr>Benefits of Angular 2 – Observables &amp; State</vt:lpstr>
      <vt:lpstr>Visual Studio Code</vt:lpstr>
      <vt:lpstr>Quick Code Demo</vt:lpstr>
      <vt:lpstr>Compiling your Application</vt:lpstr>
      <vt:lpstr>Ahead of Time Compilation</vt:lpstr>
      <vt:lpstr>Treeshaking – Making application smaller</vt:lpstr>
      <vt:lpstr>Angular Command Line Interface</vt:lpstr>
      <vt:lpstr>Angular Cli Getting Started</vt:lpstr>
      <vt:lpstr>Angular Cli build output</vt:lpstr>
      <vt:lpstr>Component Frameworks</vt:lpstr>
      <vt:lpstr>Quick Demo of Application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Angular 2</dc:title>
  <dc:creator>Peter Messenger</dc:creator>
  <cp:lastModifiedBy>Peter Messenger</cp:lastModifiedBy>
  <cp:revision>36</cp:revision>
  <dcterms:created xsi:type="dcterms:W3CDTF">2017-02-19T02:07:00Z</dcterms:created>
  <dcterms:modified xsi:type="dcterms:W3CDTF">2017-02-28T01:46:11Z</dcterms:modified>
</cp:coreProperties>
</file>